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9" r:id="rId14"/>
    <p:sldId id="267" r:id="rId15"/>
    <p:sldId id="270" r:id="rId16"/>
    <p:sldId id="271" r:id="rId17"/>
    <p:sldId id="275" r:id="rId18"/>
    <p:sldId id="278" r:id="rId19"/>
    <p:sldId id="279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91" r:id="rId29"/>
    <p:sldId id="292" r:id="rId3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412" autoAdjust="0"/>
  </p:normalViewPr>
  <p:slideViewPr>
    <p:cSldViewPr>
      <p:cViewPr varScale="1">
        <p:scale>
          <a:sx n="99" d="100"/>
          <a:sy n="99" d="100"/>
        </p:scale>
        <p:origin x="136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93D16B-5177-4413-839E-EA84DC149AA9}" type="doc">
      <dgm:prSet loTypeId="urn:microsoft.com/office/officeart/2005/8/layout/target2" loCatId="relationship" qsTypeId="urn:microsoft.com/office/officeart/2005/8/quickstyle/3d2" qsCatId="3D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B213A260-68A7-47DF-A114-6C35DA726966}">
      <dgm:prSet phldrT="[Texte]"/>
      <dgm:spPr/>
      <dgm:t>
        <a:bodyPr/>
        <a:lstStyle/>
        <a:p>
          <a:r>
            <a:rPr lang="fr-FR" dirty="0"/>
            <a:t>Windows / Octave</a:t>
          </a:r>
        </a:p>
      </dgm:t>
    </dgm:pt>
    <dgm:pt modelId="{14F0685C-B3C7-4A89-8488-377E1209E159}" type="parTrans" cxnId="{BE08A076-C6EE-42A6-9FE9-B2684017A00B}">
      <dgm:prSet/>
      <dgm:spPr/>
      <dgm:t>
        <a:bodyPr/>
        <a:lstStyle/>
        <a:p>
          <a:endParaRPr lang="fr-FR"/>
        </a:p>
      </dgm:t>
    </dgm:pt>
    <dgm:pt modelId="{F404B971-A5BE-4D7D-BAC6-D15CA537CD4A}" type="sibTrans" cxnId="{BE08A076-C6EE-42A6-9FE9-B2684017A00B}">
      <dgm:prSet/>
      <dgm:spPr/>
      <dgm:t>
        <a:bodyPr/>
        <a:lstStyle/>
        <a:p>
          <a:endParaRPr lang="fr-FR"/>
        </a:p>
      </dgm:t>
    </dgm:pt>
    <dgm:pt modelId="{77AF9B9C-8394-4504-B1DA-BD191D41427C}">
      <dgm:prSet phldrT="[Texte]"/>
      <dgm:spPr/>
      <dgm:t>
        <a:bodyPr/>
        <a:lstStyle/>
        <a:p>
          <a:r>
            <a:rPr lang="fr-FR" b="1" dirty="0" err="1"/>
            <a:t>Computational</a:t>
          </a:r>
          <a:r>
            <a:rPr lang="fr-FR" b="1" dirty="0"/>
            <a:t> Layer</a:t>
          </a:r>
        </a:p>
        <a:p>
          <a:r>
            <a:rPr lang="fr-FR" dirty="0" err="1"/>
            <a:t>Localize</a:t>
          </a:r>
          <a:r>
            <a:rPr lang="fr-FR" dirty="0"/>
            <a:t> Robot &amp; Manage Robot </a:t>
          </a:r>
          <a:r>
            <a:rPr lang="fr-FR" dirty="0" err="1"/>
            <a:t>Trajectory</a:t>
          </a:r>
          <a:endParaRPr lang="fr-FR" dirty="0"/>
        </a:p>
        <a:p>
          <a:endParaRPr lang="fr-FR" dirty="0"/>
        </a:p>
      </dgm:t>
    </dgm:pt>
    <dgm:pt modelId="{5ECBD738-12A3-4FFE-8CA0-FA9FF5D38121}" type="parTrans" cxnId="{86F372DE-7B75-4939-9B85-7F1C8FF30B9C}">
      <dgm:prSet/>
      <dgm:spPr/>
      <dgm:t>
        <a:bodyPr/>
        <a:lstStyle/>
        <a:p>
          <a:endParaRPr lang="fr-FR"/>
        </a:p>
      </dgm:t>
    </dgm:pt>
    <dgm:pt modelId="{359474A5-F46D-48AC-944B-58D43390D405}" type="sibTrans" cxnId="{86F372DE-7B75-4939-9B85-7F1C8FF30B9C}">
      <dgm:prSet/>
      <dgm:spPr/>
      <dgm:t>
        <a:bodyPr/>
        <a:lstStyle/>
        <a:p>
          <a:endParaRPr lang="fr-FR"/>
        </a:p>
      </dgm:t>
    </dgm:pt>
    <dgm:pt modelId="{124A2A98-1A24-4E59-B980-D666C5328B05}">
      <dgm:prSet phldrT="[Texte]"/>
      <dgm:spPr/>
      <dgm:t>
        <a:bodyPr/>
        <a:lstStyle/>
        <a:p>
          <a:r>
            <a:rPr lang="fr-FR" dirty="0"/>
            <a:t>Windows / Java</a:t>
          </a:r>
        </a:p>
      </dgm:t>
    </dgm:pt>
    <dgm:pt modelId="{C34CB66D-96CA-4D2D-A262-FB389FD5222C}" type="parTrans" cxnId="{556DAB3B-DEC0-4355-8869-769D66653B92}">
      <dgm:prSet/>
      <dgm:spPr/>
      <dgm:t>
        <a:bodyPr/>
        <a:lstStyle/>
        <a:p>
          <a:endParaRPr lang="fr-FR"/>
        </a:p>
      </dgm:t>
    </dgm:pt>
    <dgm:pt modelId="{113D6E0C-543B-4EC2-A505-1F14D24C2941}" type="sibTrans" cxnId="{556DAB3B-DEC0-4355-8869-769D66653B92}">
      <dgm:prSet/>
      <dgm:spPr/>
      <dgm:t>
        <a:bodyPr/>
        <a:lstStyle/>
        <a:p>
          <a:endParaRPr lang="fr-FR"/>
        </a:p>
      </dgm:t>
    </dgm:pt>
    <dgm:pt modelId="{95C1864B-E641-4914-AAFE-6D229FE83F79}">
      <dgm:prSet phldrT="[Texte]"/>
      <dgm:spPr/>
      <dgm:t>
        <a:bodyPr/>
        <a:lstStyle/>
        <a:p>
          <a:r>
            <a:rPr lang="fr-FR" b="1" dirty="0"/>
            <a:t>Command Layer</a:t>
          </a:r>
        </a:p>
        <a:p>
          <a:r>
            <a:rPr lang="fr-FR" dirty="0"/>
            <a:t>Manage Instructions  </a:t>
          </a:r>
        </a:p>
        <a:p>
          <a:r>
            <a:rPr lang="fr-FR" dirty="0"/>
            <a:t>&amp; </a:t>
          </a:r>
        </a:p>
        <a:p>
          <a:r>
            <a:rPr lang="fr-FR" dirty="0"/>
            <a:t>Information </a:t>
          </a:r>
        </a:p>
        <a:p>
          <a:r>
            <a:rPr lang="fr-FR" dirty="0" err="1"/>
            <a:t>with</a:t>
          </a:r>
          <a:r>
            <a:rPr lang="fr-FR" dirty="0"/>
            <a:t> </a:t>
          </a:r>
          <a:r>
            <a:rPr lang="fr-FR" dirty="0" err="1"/>
            <a:t>Arduino</a:t>
          </a:r>
          <a:endParaRPr lang="fr-FR" dirty="0"/>
        </a:p>
      </dgm:t>
    </dgm:pt>
    <dgm:pt modelId="{27823989-DE83-49AA-BE9F-38EEF0A516A8}" type="parTrans" cxnId="{98427CAC-5789-464F-A5E7-4AB724E53F15}">
      <dgm:prSet/>
      <dgm:spPr/>
      <dgm:t>
        <a:bodyPr/>
        <a:lstStyle/>
        <a:p>
          <a:endParaRPr lang="fr-FR"/>
        </a:p>
      </dgm:t>
    </dgm:pt>
    <dgm:pt modelId="{A5A4D5CB-BA44-4999-8C29-128A55D02F61}" type="sibTrans" cxnId="{98427CAC-5789-464F-A5E7-4AB724E53F15}">
      <dgm:prSet/>
      <dgm:spPr/>
      <dgm:t>
        <a:bodyPr/>
        <a:lstStyle/>
        <a:p>
          <a:endParaRPr lang="fr-FR"/>
        </a:p>
      </dgm:t>
    </dgm:pt>
    <dgm:pt modelId="{DE79FFAD-21C4-4FBF-89C3-512FE23A5DF0}">
      <dgm:prSet phldrT="[Texte]"/>
      <dgm:spPr/>
      <dgm:t>
        <a:bodyPr/>
        <a:lstStyle/>
        <a:p>
          <a:r>
            <a:rPr lang="fr-FR" dirty="0" err="1"/>
            <a:t>Arduino</a:t>
          </a:r>
          <a:r>
            <a:rPr lang="fr-FR" dirty="0"/>
            <a:t> / C++</a:t>
          </a:r>
        </a:p>
      </dgm:t>
    </dgm:pt>
    <dgm:pt modelId="{78C9EBD5-B9A6-4BAE-9461-8DFBE4521498}" type="parTrans" cxnId="{71CBE910-B126-42C2-9168-0ADA8DB21AA2}">
      <dgm:prSet/>
      <dgm:spPr/>
      <dgm:t>
        <a:bodyPr/>
        <a:lstStyle/>
        <a:p>
          <a:endParaRPr lang="fr-FR"/>
        </a:p>
      </dgm:t>
    </dgm:pt>
    <dgm:pt modelId="{59BA3133-7270-4BCC-AC59-FEBA384ABF2E}" type="sibTrans" cxnId="{71CBE910-B126-42C2-9168-0ADA8DB21AA2}">
      <dgm:prSet/>
      <dgm:spPr/>
      <dgm:t>
        <a:bodyPr/>
        <a:lstStyle/>
        <a:p>
          <a:endParaRPr lang="fr-FR"/>
        </a:p>
      </dgm:t>
    </dgm:pt>
    <dgm:pt modelId="{3E3E56BD-ADCE-4E11-99A9-FD075B1CB08D}">
      <dgm:prSet phldrT="[Texte]"/>
      <dgm:spPr/>
      <dgm:t>
        <a:bodyPr/>
        <a:lstStyle/>
        <a:p>
          <a:r>
            <a:rPr lang="fr-FR" b="1" dirty="0"/>
            <a:t>Physical layer</a:t>
          </a:r>
        </a:p>
        <a:p>
          <a:r>
            <a:rPr lang="fr-FR" dirty="0"/>
            <a:t>Monitor &amp; Control Hardware Components</a:t>
          </a:r>
        </a:p>
      </dgm:t>
    </dgm:pt>
    <dgm:pt modelId="{7D15C4EF-F7B2-4DC4-B149-2C62CDC7C300}" type="parTrans" cxnId="{FF360FAF-9E0C-4E3E-A886-72AC2796E423}">
      <dgm:prSet/>
      <dgm:spPr/>
      <dgm:t>
        <a:bodyPr/>
        <a:lstStyle/>
        <a:p>
          <a:endParaRPr lang="fr-FR"/>
        </a:p>
      </dgm:t>
    </dgm:pt>
    <dgm:pt modelId="{D5038762-B5AB-4085-9B2C-F5C3CB4FFEC0}" type="sibTrans" cxnId="{FF360FAF-9E0C-4E3E-A886-72AC2796E423}">
      <dgm:prSet/>
      <dgm:spPr/>
      <dgm:t>
        <a:bodyPr/>
        <a:lstStyle/>
        <a:p>
          <a:endParaRPr lang="fr-FR"/>
        </a:p>
      </dgm:t>
    </dgm:pt>
    <dgm:pt modelId="{20C3239B-23CD-4B61-9BA5-D232DEEF60EB}" type="pres">
      <dgm:prSet presAssocID="{B193D16B-5177-4413-839E-EA84DC149AA9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</dgm:pt>
    <dgm:pt modelId="{0BA29A3E-5910-4260-9776-95CBD7810B8F}" type="pres">
      <dgm:prSet presAssocID="{B193D16B-5177-4413-839E-EA84DC149AA9}" presName="outerBox" presStyleCnt="0"/>
      <dgm:spPr/>
    </dgm:pt>
    <dgm:pt modelId="{922CA55B-130D-4B77-9383-A050C5A9EC9E}" type="pres">
      <dgm:prSet presAssocID="{B193D16B-5177-4413-839E-EA84DC149AA9}" presName="outerBoxParent" presStyleLbl="node1" presStyleIdx="0" presStyleCnt="3"/>
      <dgm:spPr/>
    </dgm:pt>
    <dgm:pt modelId="{9AA2FF5C-5315-43A3-B309-C711FF7CDD87}" type="pres">
      <dgm:prSet presAssocID="{B193D16B-5177-4413-839E-EA84DC149AA9}" presName="outerBoxChildren" presStyleCnt="0"/>
      <dgm:spPr/>
    </dgm:pt>
    <dgm:pt modelId="{BD9555FC-EBE6-4E48-8FA1-175F54DD0BF0}" type="pres">
      <dgm:prSet presAssocID="{77AF9B9C-8394-4504-B1DA-BD191D41427C}" presName="oChild" presStyleLbl="fgAcc1" presStyleIdx="0" presStyleCnt="3">
        <dgm:presLayoutVars>
          <dgm:bulletEnabled val="1"/>
        </dgm:presLayoutVars>
      </dgm:prSet>
      <dgm:spPr/>
    </dgm:pt>
    <dgm:pt modelId="{1256A365-C473-4261-B10D-41329A362D10}" type="pres">
      <dgm:prSet presAssocID="{B193D16B-5177-4413-839E-EA84DC149AA9}" presName="middleBox" presStyleCnt="0"/>
      <dgm:spPr/>
    </dgm:pt>
    <dgm:pt modelId="{8EFDBE93-C10E-4947-B435-A9E99DFD9FE5}" type="pres">
      <dgm:prSet presAssocID="{B193D16B-5177-4413-839E-EA84DC149AA9}" presName="middleBoxParent" presStyleLbl="node1" presStyleIdx="1" presStyleCnt="3"/>
      <dgm:spPr/>
    </dgm:pt>
    <dgm:pt modelId="{7B544F20-FAA3-47A9-879F-F36FC63359B0}" type="pres">
      <dgm:prSet presAssocID="{B193D16B-5177-4413-839E-EA84DC149AA9}" presName="middleBoxChildren" presStyleCnt="0"/>
      <dgm:spPr/>
    </dgm:pt>
    <dgm:pt modelId="{0EF8AF7B-78FC-414A-B16A-7532B378C7B0}" type="pres">
      <dgm:prSet presAssocID="{95C1864B-E641-4914-AAFE-6D229FE83F79}" presName="mChild" presStyleLbl="fgAcc1" presStyleIdx="1" presStyleCnt="3">
        <dgm:presLayoutVars>
          <dgm:bulletEnabled val="1"/>
        </dgm:presLayoutVars>
      </dgm:prSet>
      <dgm:spPr/>
    </dgm:pt>
    <dgm:pt modelId="{397FF0C8-B652-44CD-B516-CBE0BBAB1B61}" type="pres">
      <dgm:prSet presAssocID="{B193D16B-5177-4413-839E-EA84DC149AA9}" presName="centerBox" presStyleCnt="0"/>
      <dgm:spPr/>
    </dgm:pt>
    <dgm:pt modelId="{B4FE9AC3-6563-41C3-B778-F50B4F122EB7}" type="pres">
      <dgm:prSet presAssocID="{B193D16B-5177-4413-839E-EA84DC149AA9}" presName="centerBoxParent" presStyleLbl="node1" presStyleIdx="2" presStyleCnt="3"/>
      <dgm:spPr/>
    </dgm:pt>
    <dgm:pt modelId="{13E8E5A8-94C0-41A5-8013-945CF57FCAD0}" type="pres">
      <dgm:prSet presAssocID="{B193D16B-5177-4413-839E-EA84DC149AA9}" presName="centerBoxChildren" presStyleCnt="0"/>
      <dgm:spPr/>
    </dgm:pt>
    <dgm:pt modelId="{0B1B1043-38F9-46DA-B624-A7450EB93744}" type="pres">
      <dgm:prSet presAssocID="{3E3E56BD-ADCE-4E11-99A9-FD075B1CB08D}" presName="cChild" presStyleLbl="fgAcc1" presStyleIdx="2" presStyleCnt="3">
        <dgm:presLayoutVars>
          <dgm:bulletEnabled val="1"/>
        </dgm:presLayoutVars>
      </dgm:prSet>
      <dgm:spPr/>
    </dgm:pt>
  </dgm:ptLst>
  <dgm:cxnLst>
    <dgm:cxn modelId="{D485287F-BBC9-46D1-B743-12FAB06A901C}" type="presOf" srcId="{B193D16B-5177-4413-839E-EA84DC149AA9}" destId="{20C3239B-23CD-4B61-9BA5-D232DEEF60EB}" srcOrd="0" destOrd="0" presId="urn:microsoft.com/office/officeart/2005/8/layout/target2"/>
    <dgm:cxn modelId="{98427CAC-5789-464F-A5E7-4AB724E53F15}" srcId="{124A2A98-1A24-4E59-B980-D666C5328B05}" destId="{95C1864B-E641-4914-AAFE-6D229FE83F79}" srcOrd="0" destOrd="0" parTransId="{27823989-DE83-49AA-BE9F-38EEF0A516A8}" sibTransId="{A5A4D5CB-BA44-4999-8C29-128A55D02F61}"/>
    <dgm:cxn modelId="{28595794-E322-42D4-B000-6BB81D2A884B}" type="presOf" srcId="{B213A260-68A7-47DF-A114-6C35DA726966}" destId="{922CA55B-130D-4B77-9383-A050C5A9EC9E}" srcOrd="0" destOrd="0" presId="urn:microsoft.com/office/officeart/2005/8/layout/target2"/>
    <dgm:cxn modelId="{741F71B7-04EC-4994-A4FC-C6F309840138}" type="presOf" srcId="{3E3E56BD-ADCE-4E11-99A9-FD075B1CB08D}" destId="{0B1B1043-38F9-46DA-B624-A7450EB93744}" srcOrd="0" destOrd="0" presId="urn:microsoft.com/office/officeart/2005/8/layout/target2"/>
    <dgm:cxn modelId="{2BB0616C-72EE-4A3B-8373-8880B7FDF774}" type="presOf" srcId="{DE79FFAD-21C4-4FBF-89C3-512FE23A5DF0}" destId="{B4FE9AC3-6563-41C3-B778-F50B4F122EB7}" srcOrd="0" destOrd="0" presId="urn:microsoft.com/office/officeart/2005/8/layout/target2"/>
    <dgm:cxn modelId="{71CBE910-B126-42C2-9168-0ADA8DB21AA2}" srcId="{B193D16B-5177-4413-839E-EA84DC149AA9}" destId="{DE79FFAD-21C4-4FBF-89C3-512FE23A5DF0}" srcOrd="2" destOrd="0" parTransId="{78C9EBD5-B9A6-4BAE-9461-8DFBE4521498}" sibTransId="{59BA3133-7270-4BCC-AC59-FEBA384ABF2E}"/>
    <dgm:cxn modelId="{F3821CFE-611C-45A3-8FED-19552FB866F4}" type="presOf" srcId="{124A2A98-1A24-4E59-B980-D666C5328B05}" destId="{8EFDBE93-C10E-4947-B435-A9E99DFD9FE5}" srcOrd="0" destOrd="0" presId="urn:microsoft.com/office/officeart/2005/8/layout/target2"/>
    <dgm:cxn modelId="{75849C0B-91D1-4997-84A2-D1D6BAF204B6}" type="presOf" srcId="{95C1864B-E641-4914-AAFE-6D229FE83F79}" destId="{0EF8AF7B-78FC-414A-B16A-7532B378C7B0}" srcOrd="0" destOrd="0" presId="urn:microsoft.com/office/officeart/2005/8/layout/target2"/>
    <dgm:cxn modelId="{86F372DE-7B75-4939-9B85-7F1C8FF30B9C}" srcId="{B213A260-68A7-47DF-A114-6C35DA726966}" destId="{77AF9B9C-8394-4504-B1DA-BD191D41427C}" srcOrd="0" destOrd="0" parTransId="{5ECBD738-12A3-4FFE-8CA0-FA9FF5D38121}" sibTransId="{359474A5-F46D-48AC-944B-58D43390D405}"/>
    <dgm:cxn modelId="{BE08A076-C6EE-42A6-9FE9-B2684017A00B}" srcId="{B193D16B-5177-4413-839E-EA84DC149AA9}" destId="{B213A260-68A7-47DF-A114-6C35DA726966}" srcOrd="0" destOrd="0" parTransId="{14F0685C-B3C7-4A89-8488-377E1209E159}" sibTransId="{F404B971-A5BE-4D7D-BAC6-D15CA537CD4A}"/>
    <dgm:cxn modelId="{556DAB3B-DEC0-4355-8869-769D66653B92}" srcId="{B193D16B-5177-4413-839E-EA84DC149AA9}" destId="{124A2A98-1A24-4E59-B980-D666C5328B05}" srcOrd="1" destOrd="0" parTransId="{C34CB66D-96CA-4D2D-A262-FB389FD5222C}" sibTransId="{113D6E0C-543B-4EC2-A505-1F14D24C2941}"/>
    <dgm:cxn modelId="{5B11DA3D-52B9-4E17-9236-376E5BFEC614}" type="presOf" srcId="{77AF9B9C-8394-4504-B1DA-BD191D41427C}" destId="{BD9555FC-EBE6-4E48-8FA1-175F54DD0BF0}" srcOrd="0" destOrd="0" presId="urn:microsoft.com/office/officeart/2005/8/layout/target2"/>
    <dgm:cxn modelId="{FF360FAF-9E0C-4E3E-A886-72AC2796E423}" srcId="{DE79FFAD-21C4-4FBF-89C3-512FE23A5DF0}" destId="{3E3E56BD-ADCE-4E11-99A9-FD075B1CB08D}" srcOrd="0" destOrd="0" parTransId="{7D15C4EF-F7B2-4DC4-B149-2C62CDC7C300}" sibTransId="{D5038762-B5AB-4085-9B2C-F5C3CB4FFEC0}"/>
    <dgm:cxn modelId="{FA280BEA-0EA3-439C-AA47-933792D3BD7E}" type="presParOf" srcId="{20C3239B-23CD-4B61-9BA5-D232DEEF60EB}" destId="{0BA29A3E-5910-4260-9776-95CBD7810B8F}" srcOrd="0" destOrd="0" presId="urn:microsoft.com/office/officeart/2005/8/layout/target2"/>
    <dgm:cxn modelId="{D3BDC4E6-BAD4-46E9-8118-1F6EFF82C622}" type="presParOf" srcId="{0BA29A3E-5910-4260-9776-95CBD7810B8F}" destId="{922CA55B-130D-4B77-9383-A050C5A9EC9E}" srcOrd="0" destOrd="0" presId="urn:microsoft.com/office/officeart/2005/8/layout/target2"/>
    <dgm:cxn modelId="{DFEA97E3-4220-4C27-8CA6-9345C2184CAC}" type="presParOf" srcId="{0BA29A3E-5910-4260-9776-95CBD7810B8F}" destId="{9AA2FF5C-5315-43A3-B309-C711FF7CDD87}" srcOrd="1" destOrd="0" presId="urn:microsoft.com/office/officeart/2005/8/layout/target2"/>
    <dgm:cxn modelId="{12D1C3B4-D912-4454-A423-982E19956E9A}" type="presParOf" srcId="{9AA2FF5C-5315-43A3-B309-C711FF7CDD87}" destId="{BD9555FC-EBE6-4E48-8FA1-175F54DD0BF0}" srcOrd="0" destOrd="0" presId="urn:microsoft.com/office/officeart/2005/8/layout/target2"/>
    <dgm:cxn modelId="{07BB4EDB-B92B-4B3B-8FF7-7D340043E298}" type="presParOf" srcId="{20C3239B-23CD-4B61-9BA5-D232DEEF60EB}" destId="{1256A365-C473-4261-B10D-41329A362D10}" srcOrd="1" destOrd="0" presId="urn:microsoft.com/office/officeart/2005/8/layout/target2"/>
    <dgm:cxn modelId="{4F3DEA9C-7734-478F-9DD0-1E7BD8806834}" type="presParOf" srcId="{1256A365-C473-4261-B10D-41329A362D10}" destId="{8EFDBE93-C10E-4947-B435-A9E99DFD9FE5}" srcOrd="0" destOrd="0" presId="urn:microsoft.com/office/officeart/2005/8/layout/target2"/>
    <dgm:cxn modelId="{980CC4E1-44E5-4097-965C-B8C2058F4616}" type="presParOf" srcId="{1256A365-C473-4261-B10D-41329A362D10}" destId="{7B544F20-FAA3-47A9-879F-F36FC63359B0}" srcOrd="1" destOrd="0" presId="urn:microsoft.com/office/officeart/2005/8/layout/target2"/>
    <dgm:cxn modelId="{EF05C126-98C9-4FE0-8B55-84BF3C40BA43}" type="presParOf" srcId="{7B544F20-FAA3-47A9-879F-F36FC63359B0}" destId="{0EF8AF7B-78FC-414A-B16A-7532B378C7B0}" srcOrd="0" destOrd="0" presId="urn:microsoft.com/office/officeart/2005/8/layout/target2"/>
    <dgm:cxn modelId="{05D81E81-1DE3-4E30-BC83-FD987BD4547D}" type="presParOf" srcId="{20C3239B-23CD-4B61-9BA5-D232DEEF60EB}" destId="{397FF0C8-B652-44CD-B516-CBE0BBAB1B61}" srcOrd="2" destOrd="0" presId="urn:microsoft.com/office/officeart/2005/8/layout/target2"/>
    <dgm:cxn modelId="{75386CAD-6F4E-45FC-9C53-E58FB8996143}" type="presParOf" srcId="{397FF0C8-B652-44CD-B516-CBE0BBAB1B61}" destId="{B4FE9AC3-6563-41C3-B778-F50B4F122EB7}" srcOrd="0" destOrd="0" presId="urn:microsoft.com/office/officeart/2005/8/layout/target2"/>
    <dgm:cxn modelId="{1BCBCB41-9065-4DD1-88FE-CF694C759C56}" type="presParOf" srcId="{397FF0C8-B652-44CD-B516-CBE0BBAB1B61}" destId="{13E8E5A8-94C0-41A5-8013-945CF57FCAD0}" srcOrd="1" destOrd="0" presId="urn:microsoft.com/office/officeart/2005/8/layout/target2"/>
    <dgm:cxn modelId="{66024114-B57B-4217-AE26-5742278F52E0}" type="presParOf" srcId="{13E8E5A8-94C0-41A5-8013-945CF57FCAD0}" destId="{0B1B1043-38F9-46DA-B624-A7450EB93744}" srcOrd="0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2CA55B-130D-4B77-9383-A050C5A9EC9E}">
      <dsp:nvSpPr>
        <dsp:cNvPr id="0" name=""/>
        <dsp:cNvSpPr/>
      </dsp:nvSpPr>
      <dsp:spPr>
        <a:xfrm>
          <a:off x="0" y="0"/>
          <a:ext cx="7992888" cy="5272360"/>
        </a:xfrm>
        <a:prstGeom prst="roundRect">
          <a:avLst>
            <a:gd name="adj" fmla="val 85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4091937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400" kern="1200" dirty="0"/>
            <a:t>Windows / Octave</a:t>
          </a:r>
        </a:p>
      </dsp:txBody>
      <dsp:txXfrm>
        <a:off x="131259" y="131259"/>
        <a:ext cx="7730370" cy="5009842"/>
      </dsp:txXfrm>
    </dsp:sp>
    <dsp:sp modelId="{BD9555FC-EBE6-4E48-8FA1-175F54DD0BF0}">
      <dsp:nvSpPr>
        <dsp:cNvPr id="0" name=""/>
        <dsp:cNvSpPr/>
      </dsp:nvSpPr>
      <dsp:spPr>
        <a:xfrm>
          <a:off x="199822" y="1318090"/>
          <a:ext cx="1198933" cy="3690652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 err="1"/>
            <a:t>Computational</a:t>
          </a:r>
          <a:r>
            <a:rPr lang="fr-FR" sz="1300" b="1" kern="1200" dirty="0"/>
            <a:t> Layer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 err="1"/>
            <a:t>Localize</a:t>
          </a:r>
          <a:r>
            <a:rPr lang="fr-FR" sz="1300" kern="1200" dirty="0"/>
            <a:t> Robot &amp; Manage Robot </a:t>
          </a:r>
          <a:r>
            <a:rPr lang="fr-FR" sz="1300" kern="1200" dirty="0" err="1"/>
            <a:t>Trajectory</a:t>
          </a:r>
          <a:endParaRPr lang="fr-FR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 dirty="0"/>
        </a:p>
      </dsp:txBody>
      <dsp:txXfrm>
        <a:off x="236693" y="1354961"/>
        <a:ext cx="1125191" cy="3616910"/>
      </dsp:txXfrm>
    </dsp:sp>
    <dsp:sp modelId="{8EFDBE93-C10E-4947-B435-A9E99DFD9FE5}">
      <dsp:nvSpPr>
        <dsp:cNvPr id="0" name=""/>
        <dsp:cNvSpPr/>
      </dsp:nvSpPr>
      <dsp:spPr>
        <a:xfrm>
          <a:off x="1598577" y="1318090"/>
          <a:ext cx="6194488" cy="3690652"/>
        </a:xfrm>
        <a:prstGeom prst="roundRect">
          <a:avLst>
            <a:gd name="adj" fmla="val 10500"/>
          </a:avLst>
        </a:prstGeom>
        <a:gradFill rotWithShape="0">
          <a:gsLst>
            <a:gs pos="0">
              <a:schemeClr val="accent3">
                <a:hueOff val="5625132"/>
                <a:satOff val="-8440"/>
                <a:lumOff val="-1373"/>
                <a:alphaOff val="0"/>
                <a:shade val="51000"/>
                <a:satMod val="130000"/>
              </a:schemeClr>
            </a:gs>
            <a:gs pos="80000">
              <a:schemeClr val="accent3">
                <a:hueOff val="5625132"/>
                <a:satOff val="-8440"/>
                <a:lumOff val="-1373"/>
                <a:alphaOff val="0"/>
                <a:shade val="93000"/>
                <a:satMod val="130000"/>
              </a:schemeClr>
            </a:gs>
            <a:gs pos="100000">
              <a:schemeClr val="accent3">
                <a:hueOff val="5625132"/>
                <a:satOff val="-8440"/>
                <a:lumOff val="-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2343564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400" kern="1200" dirty="0"/>
            <a:t>Windows / Java</a:t>
          </a:r>
        </a:p>
      </dsp:txBody>
      <dsp:txXfrm>
        <a:off x="1712077" y="1431590"/>
        <a:ext cx="5967488" cy="3463652"/>
      </dsp:txXfrm>
    </dsp:sp>
    <dsp:sp modelId="{0EF8AF7B-78FC-414A-B16A-7532B378C7B0}">
      <dsp:nvSpPr>
        <dsp:cNvPr id="0" name=""/>
        <dsp:cNvSpPr/>
      </dsp:nvSpPr>
      <dsp:spPr>
        <a:xfrm>
          <a:off x="1753439" y="2609818"/>
          <a:ext cx="1238897" cy="212212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Command Layer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Manage Instructions 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&amp;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Information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 err="1"/>
            <a:t>with</a:t>
          </a:r>
          <a:r>
            <a:rPr lang="fr-FR" sz="1300" kern="1200" dirty="0"/>
            <a:t> </a:t>
          </a:r>
          <a:r>
            <a:rPr lang="fr-FR" sz="1300" kern="1200" dirty="0" err="1"/>
            <a:t>Arduino</a:t>
          </a:r>
          <a:endParaRPr lang="fr-FR" sz="1300" kern="1200" dirty="0"/>
        </a:p>
      </dsp:txBody>
      <dsp:txXfrm>
        <a:off x="1791539" y="2647918"/>
        <a:ext cx="1162697" cy="2045924"/>
      </dsp:txXfrm>
    </dsp:sp>
    <dsp:sp modelId="{B4FE9AC3-6563-41C3-B778-F50B4F122EB7}">
      <dsp:nvSpPr>
        <dsp:cNvPr id="0" name=""/>
        <dsp:cNvSpPr/>
      </dsp:nvSpPr>
      <dsp:spPr>
        <a:xfrm>
          <a:off x="3157190" y="2636180"/>
          <a:ext cx="4436052" cy="2108944"/>
        </a:xfrm>
        <a:prstGeom prst="roundRect">
          <a:avLst>
            <a:gd name="adj" fmla="val 10500"/>
          </a:avLst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190382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400" kern="1200" dirty="0" err="1"/>
            <a:t>Arduino</a:t>
          </a:r>
          <a:r>
            <a:rPr lang="fr-FR" sz="4400" kern="1200" dirty="0"/>
            <a:t> / C++</a:t>
          </a:r>
        </a:p>
      </dsp:txBody>
      <dsp:txXfrm>
        <a:off x="3222047" y="2701037"/>
        <a:ext cx="4306338" cy="1979230"/>
      </dsp:txXfrm>
    </dsp:sp>
    <dsp:sp modelId="{0B1B1043-38F9-46DA-B624-A7450EB93744}">
      <dsp:nvSpPr>
        <dsp:cNvPr id="0" name=""/>
        <dsp:cNvSpPr/>
      </dsp:nvSpPr>
      <dsp:spPr>
        <a:xfrm>
          <a:off x="3268092" y="3585204"/>
          <a:ext cx="4214250" cy="94902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Physical layer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Monitor &amp; Control Hardware Components</a:t>
          </a:r>
        </a:p>
      </dsp:txBody>
      <dsp:txXfrm>
        <a:off x="3297278" y="3614390"/>
        <a:ext cx="4155878" cy="8906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2F6895-9686-427C-8240-67BA7E25D5E6}" type="datetimeFigureOut">
              <a:rPr lang="en-GB" smtClean="0"/>
              <a:t>06/01/2017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D15D2C-7100-4D87-8082-1CF7844FEC3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177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824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06/01/2017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5194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06/01/2017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413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06/01/2017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7891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06/01/2017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3244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06/01/2017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8600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06/01/2017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1590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06/01/2017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6488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06/01/2017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003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06/01/2017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0207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06/01/2017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6009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06/01/2017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649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4D858-55FC-491F-93B1-1C9DDDC013EB}" type="datetimeFigureOut">
              <a:rPr lang="fr-FR" smtClean="0"/>
              <a:t>06/01/2017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81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instructables.com/id/How-to-Make-a-Wheel-Encoder/" TargetMode="Externa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cuillerj/Esp8266UdpSerialGateway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ApeRobot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639612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jean\Pictures\2016-07-11\_SAM64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8640" y="-75390"/>
            <a:ext cx="10657184" cy="710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-180528" y="4437112"/>
            <a:ext cx="2664296" cy="357061"/>
          </a:xfrm>
          <a:prstGeom prst="wedgeRectCallout">
            <a:avLst>
              <a:gd name="adj1" fmla="val 115383"/>
              <a:gd name="adj2" fmla="val -13637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Motor</a:t>
            </a:r>
            <a:r>
              <a:rPr lang="fr-FR" dirty="0"/>
              <a:t> </a:t>
            </a:r>
            <a:r>
              <a:rPr lang="fr-FR" dirty="0" err="1"/>
              <a:t>controler</a:t>
            </a:r>
            <a:r>
              <a:rPr lang="fr-FR" dirty="0"/>
              <a:t> </a:t>
            </a:r>
            <a:r>
              <a:rPr lang="fr-FR" dirty="0" err="1"/>
              <a:t>ground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2195736" y="5125103"/>
            <a:ext cx="2232248" cy="357061"/>
          </a:xfrm>
          <a:prstGeom prst="wedgeRectCallout">
            <a:avLst>
              <a:gd name="adj1" fmla="val 69762"/>
              <a:gd name="adj2" fmla="val -41432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Zener</a:t>
            </a:r>
            <a:r>
              <a:rPr lang="fr-FR" dirty="0"/>
              <a:t> diode</a:t>
            </a:r>
          </a:p>
        </p:txBody>
      </p:sp>
      <p:sp>
        <p:nvSpPr>
          <p:cNvPr id="5" name="Rectangle 4"/>
          <p:cNvSpPr/>
          <p:nvPr/>
        </p:nvSpPr>
        <p:spPr>
          <a:xfrm>
            <a:off x="1259632" y="1206715"/>
            <a:ext cx="1469559" cy="149458"/>
          </a:xfrm>
          <a:prstGeom prst="wedgeRectCallout">
            <a:avLst>
              <a:gd name="adj1" fmla="val 84048"/>
              <a:gd name="adj2" fmla="val 44657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 volts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860032" y="4640918"/>
            <a:ext cx="2232248" cy="576064"/>
          </a:xfrm>
          <a:prstGeom prst="wedgeRectCallout">
            <a:avLst>
              <a:gd name="adj1" fmla="val -17228"/>
              <a:gd name="adj2" fmla="val -19502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encoder power</a:t>
            </a:r>
          </a:p>
        </p:txBody>
      </p:sp>
    </p:spTree>
    <p:extLst>
      <p:ext uri="{BB962C8B-B14F-4D97-AF65-F5344CB8AC3E}">
        <p14:creationId xmlns:p14="http://schemas.microsoft.com/office/powerpoint/2010/main" val="2654795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C:\Users\jean\Pictures\2016-07-11\_SAM638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635896" y="5013176"/>
            <a:ext cx="2952328" cy="504056"/>
          </a:xfrm>
          <a:prstGeom prst="wedgeRectCallout">
            <a:avLst>
              <a:gd name="adj1" fmla="val 20879"/>
              <a:gd name="adj2" fmla="val -22163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 volts (</a:t>
            </a:r>
            <a:r>
              <a:rPr lang="fr-FR" dirty="0" err="1"/>
              <a:t>motors</a:t>
            </a:r>
            <a:r>
              <a:rPr lang="fr-FR" dirty="0"/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6588224" y="4512099"/>
            <a:ext cx="2232248" cy="357061"/>
          </a:xfrm>
          <a:prstGeom prst="wedgeRectCallout">
            <a:avLst>
              <a:gd name="adj1" fmla="val -23654"/>
              <a:gd name="adj2" fmla="val -3768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Zener</a:t>
            </a:r>
            <a:r>
              <a:rPr lang="fr-FR" dirty="0"/>
              <a:t> diode</a:t>
            </a:r>
          </a:p>
        </p:txBody>
      </p:sp>
      <p:sp>
        <p:nvSpPr>
          <p:cNvPr id="6" name="Rectangle 5"/>
          <p:cNvSpPr/>
          <p:nvPr/>
        </p:nvSpPr>
        <p:spPr>
          <a:xfrm>
            <a:off x="1547664" y="4206336"/>
            <a:ext cx="2016224" cy="357061"/>
          </a:xfrm>
          <a:prstGeom prst="wedgeRectCallout">
            <a:avLst>
              <a:gd name="adj1" fmla="val 57273"/>
              <a:gd name="adj2" fmla="val -34562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Buzzer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71500" y="5972944"/>
            <a:ext cx="2952328" cy="504056"/>
          </a:xfrm>
          <a:prstGeom prst="wedgeRectCallout">
            <a:avLst>
              <a:gd name="adj1" fmla="val -40309"/>
              <a:gd name="adj2" fmla="val -27251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 volts (</a:t>
            </a:r>
            <a:r>
              <a:rPr lang="fr-FR" dirty="0" err="1"/>
              <a:t>motors</a:t>
            </a:r>
            <a:r>
              <a:rPr lang="fr-FR" dirty="0"/>
              <a:t> batteries)</a:t>
            </a:r>
          </a:p>
        </p:txBody>
      </p:sp>
      <p:sp>
        <p:nvSpPr>
          <p:cNvPr id="8" name="Rectangle 7"/>
          <p:cNvSpPr/>
          <p:nvPr/>
        </p:nvSpPr>
        <p:spPr>
          <a:xfrm>
            <a:off x="3095836" y="5976268"/>
            <a:ext cx="2952328" cy="504056"/>
          </a:xfrm>
          <a:prstGeom prst="wedgeRectCallout">
            <a:avLst>
              <a:gd name="adj1" fmla="val -120383"/>
              <a:gd name="adj2" fmla="val -28357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 (</a:t>
            </a:r>
            <a:r>
              <a:rPr lang="fr-FR" dirty="0" err="1"/>
              <a:t>motors</a:t>
            </a:r>
            <a:r>
              <a:rPr lang="fr-FR" dirty="0"/>
              <a:t> batteries)</a:t>
            </a:r>
          </a:p>
        </p:txBody>
      </p:sp>
      <p:sp>
        <p:nvSpPr>
          <p:cNvPr id="9" name="Rectangle 8"/>
          <p:cNvSpPr/>
          <p:nvPr/>
        </p:nvSpPr>
        <p:spPr>
          <a:xfrm>
            <a:off x="290508" y="1778268"/>
            <a:ext cx="2016224" cy="357061"/>
          </a:xfrm>
          <a:prstGeom prst="wedgeRectCallout">
            <a:avLst>
              <a:gd name="adj1" fmla="val 130832"/>
              <a:gd name="adj2" fmla="val -4268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</a:t>
            </a:r>
            <a:r>
              <a:rPr lang="fr-FR" dirty="0" err="1"/>
              <a:t>buzzer</a:t>
            </a:r>
            <a:r>
              <a:rPr lang="fr-FR" dirty="0"/>
              <a:t> PIN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8938" y="2564904"/>
            <a:ext cx="2016224" cy="357061"/>
          </a:xfrm>
          <a:prstGeom prst="wedgeRectCallout">
            <a:avLst>
              <a:gd name="adj1" fmla="val 129173"/>
              <a:gd name="adj2" fmla="val -8328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Transistor</a:t>
            </a:r>
          </a:p>
        </p:txBody>
      </p:sp>
    </p:spTree>
    <p:extLst>
      <p:ext uri="{BB962C8B-B14F-4D97-AF65-F5344CB8AC3E}">
        <p14:creationId xmlns:p14="http://schemas.microsoft.com/office/powerpoint/2010/main" val="4029408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jean\Pictures\2016-07-11\_SAM64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79512" y="5602870"/>
            <a:ext cx="2016224" cy="504056"/>
          </a:xfrm>
          <a:prstGeom prst="wedgeRectCallout">
            <a:avLst>
              <a:gd name="adj1" fmla="val 3670"/>
              <a:gd name="adj2" fmla="val -36834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Batteries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6012160" y="5581808"/>
            <a:ext cx="2520280" cy="504056"/>
          </a:xfrm>
          <a:prstGeom prst="wedgeRectCallout">
            <a:avLst>
              <a:gd name="adj1" fmla="val -44337"/>
              <a:gd name="adj2" fmla="val -41259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r>
              <a:rPr lang="fr-FR" dirty="0"/>
              <a:t> 12v power</a:t>
            </a:r>
          </a:p>
        </p:txBody>
      </p:sp>
      <p:sp>
        <p:nvSpPr>
          <p:cNvPr id="5" name="Rectangle 4"/>
          <p:cNvSpPr/>
          <p:nvPr/>
        </p:nvSpPr>
        <p:spPr>
          <a:xfrm>
            <a:off x="172407" y="404664"/>
            <a:ext cx="2520280" cy="504056"/>
          </a:xfrm>
          <a:prstGeom prst="wedgeRectCallout">
            <a:avLst>
              <a:gd name="adj1" fmla="val 108754"/>
              <a:gd name="adj2" fmla="val 39047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Right </a:t>
            </a:r>
            <a:r>
              <a:rPr lang="fr-FR" dirty="0" err="1"/>
              <a:t>motor</a:t>
            </a:r>
            <a:r>
              <a:rPr lang="fr-FR" dirty="0"/>
              <a:t> 12v power</a:t>
            </a:r>
          </a:p>
        </p:txBody>
      </p:sp>
      <p:sp>
        <p:nvSpPr>
          <p:cNvPr id="6" name="Rectangle 5"/>
          <p:cNvSpPr/>
          <p:nvPr/>
        </p:nvSpPr>
        <p:spPr>
          <a:xfrm>
            <a:off x="1979712" y="4696368"/>
            <a:ext cx="2160240" cy="360040"/>
          </a:xfrm>
          <a:prstGeom prst="wedgeRectCallout">
            <a:avLst>
              <a:gd name="adj1" fmla="val 13220"/>
              <a:gd name="adj2" fmla="val -37402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+12v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regulator</a:t>
            </a:r>
            <a:r>
              <a:rPr lang="fr-FR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-148832" y="2852936"/>
            <a:ext cx="2324412" cy="432048"/>
          </a:xfrm>
          <a:prstGeom prst="wedgeRectCallout">
            <a:avLst>
              <a:gd name="adj1" fmla="val 98666"/>
              <a:gd name="adj2" fmla="val 7816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+12v to </a:t>
            </a:r>
            <a:r>
              <a:rPr lang="fr-FR" dirty="0" err="1"/>
              <a:t>breadboard</a:t>
            </a:r>
            <a:r>
              <a:rPr lang="fr-FR" dirty="0"/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3975780" y="5221768"/>
            <a:ext cx="2036380" cy="360040"/>
          </a:xfrm>
          <a:prstGeom prst="wedgeRectCallout">
            <a:avLst>
              <a:gd name="adj1" fmla="val -42137"/>
              <a:gd name="adj2" fmla="val -50101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548680"/>
            <a:ext cx="3600400" cy="211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lèche gauche 1"/>
          <p:cNvSpPr/>
          <p:nvPr/>
        </p:nvSpPr>
        <p:spPr>
          <a:xfrm rot="18508744">
            <a:off x="4706970" y="2902018"/>
            <a:ext cx="1265105" cy="765932"/>
          </a:xfrm>
          <a:prstGeom prst="lef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6012160" y="152636"/>
            <a:ext cx="2520280" cy="504056"/>
          </a:xfrm>
          <a:prstGeom prst="wedgeRectCallout">
            <a:avLst>
              <a:gd name="adj1" fmla="val 16766"/>
              <a:gd name="adj2" fmla="val 20287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To </a:t>
            </a:r>
            <a:r>
              <a:rPr lang="fr-FR" dirty="0" err="1"/>
              <a:t>Arduino</a:t>
            </a:r>
            <a:r>
              <a:rPr lang="fr-FR" dirty="0"/>
              <a:t> Motors PIN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796136" y="1412776"/>
            <a:ext cx="3600400" cy="125378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5235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jean\Pictures\2016-07-01\_SAM6327-0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537309"/>
            <a:ext cx="9342537" cy="550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jean\Pictures\2016-07-01\_SAM6323-0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010" y="-402151"/>
            <a:ext cx="4921672" cy="328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C:\Users\jean\Pictures\2016-07-01\_SAM6335-0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-7580"/>
            <a:ext cx="5031247" cy="174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hlinkClick r:id="rId5" tooltip="Click to see wheel encoder doumentation"/>
          </p:cNvPr>
          <p:cNvSpPr txBox="1"/>
          <p:nvPr/>
        </p:nvSpPr>
        <p:spPr>
          <a:xfrm>
            <a:off x="9603" y="2752699"/>
            <a:ext cx="6056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u="sng" dirty="0">
                <a:solidFill>
                  <a:schemeClr val="bg1"/>
                </a:solidFill>
              </a:rPr>
              <a:t>Wheel Encoder Documentation</a:t>
            </a:r>
          </a:p>
        </p:txBody>
      </p:sp>
    </p:spTree>
    <p:extLst>
      <p:ext uri="{BB962C8B-B14F-4D97-AF65-F5344CB8AC3E}">
        <p14:creationId xmlns:p14="http://schemas.microsoft.com/office/powerpoint/2010/main" val="728866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jean\Pictures\2016-07-11\_SAM636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0588" y="-99392"/>
            <a:ext cx="10436088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lipse 2"/>
          <p:cNvSpPr/>
          <p:nvPr/>
        </p:nvSpPr>
        <p:spPr>
          <a:xfrm>
            <a:off x="4067944" y="1516377"/>
            <a:ext cx="1909413" cy="1984631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172407" y="404664"/>
            <a:ext cx="2520280" cy="504056"/>
          </a:xfrm>
          <a:prstGeom prst="wedgeRectCallout">
            <a:avLst>
              <a:gd name="adj1" fmla="val 109639"/>
              <a:gd name="adj2" fmla="val 26658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Magnetometer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8100392" y="2433962"/>
            <a:ext cx="1469559" cy="274957"/>
          </a:xfrm>
          <a:prstGeom prst="wedgeRectCallout">
            <a:avLst>
              <a:gd name="adj1" fmla="val -54056"/>
              <a:gd name="adj2" fmla="val -34588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volts</a:t>
            </a:r>
          </a:p>
        </p:txBody>
      </p:sp>
      <p:sp>
        <p:nvSpPr>
          <p:cNvPr id="8" name="Rectangle 7"/>
          <p:cNvSpPr/>
          <p:nvPr/>
        </p:nvSpPr>
        <p:spPr>
          <a:xfrm>
            <a:off x="6952365" y="2708919"/>
            <a:ext cx="1503963" cy="260648"/>
          </a:xfrm>
          <a:prstGeom prst="wedgeRectCallout">
            <a:avLst>
              <a:gd name="adj1" fmla="val -62103"/>
              <a:gd name="adj2" fmla="val -37432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</a:t>
            </a:r>
          </a:p>
        </p:txBody>
      </p:sp>
      <p:sp>
        <p:nvSpPr>
          <p:cNvPr id="9" name="Rectangle 8"/>
          <p:cNvSpPr/>
          <p:nvPr/>
        </p:nvSpPr>
        <p:spPr>
          <a:xfrm>
            <a:off x="7524328" y="267185"/>
            <a:ext cx="1469559" cy="274957"/>
          </a:xfrm>
          <a:prstGeom prst="wedgeRectCallout">
            <a:avLst>
              <a:gd name="adj1" fmla="val -12321"/>
              <a:gd name="adj2" fmla="val 35573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SDA</a:t>
            </a:r>
          </a:p>
        </p:txBody>
      </p:sp>
      <p:sp>
        <p:nvSpPr>
          <p:cNvPr id="10" name="Rectangle 9"/>
          <p:cNvSpPr/>
          <p:nvPr/>
        </p:nvSpPr>
        <p:spPr>
          <a:xfrm>
            <a:off x="5977357" y="282106"/>
            <a:ext cx="1469559" cy="274957"/>
          </a:xfrm>
          <a:prstGeom prst="wedgeRectCallout">
            <a:avLst>
              <a:gd name="adj1" fmla="val -7768"/>
              <a:gd name="adj2" fmla="val 46929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SCL</a:t>
            </a:r>
          </a:p>
        </p:txBody>
      </p:sp>
    </p:spTree>
    <p:extLst>
      <p:ext uri="{BB962C8B-B14F-4D97-AF65-F5344CB8AC3E}">
        <p14:creationId xmlns:p14="http://schemas.microsoft.com/office/powerpoint/2010/main" val="2226131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7" name="Picture 7" descr="C:\Users\jean\Pictures\2016-07-11\_SAM6421-0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21382"/>
            <a:ext cx="9144000" cy="412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C:\Users\jean\Pictures\2016-07-11\_SAM6419-0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-138401"/>
            <a:ext cx="6570803" cy="435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 descr="C:\Users\jean\Pictures\2016-07-11\_SAM6418-0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-30946"/>
            <a:ext cx="4680520" cy="308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907789" y="3212976"/>
            <a:ext cx="2520280" cy="504056"/>
          </a:xfrm>
          <a:prstGeom prst="wedgeRectCallout">
            <a:avLst>
              <a:gd name="adj1" fmla="val 54332"/>
              <a:gd name="adj2" fmla="val -2798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3563888" y="3667409"/>
            <a:ext cx="2520280" cy="504056"/>
          </a:xfrm>
          <a:prstGeom prst="wedgeRectCallout">
            <a:avLst>
              <a:gd name="adj1" fmla="val 43271"/>
              <a:gd name="adj2" fmla="val -2798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Right </a:t>
            </a:r>
            <a:r>
              <a:rPr lang="fr-FR" dirty="0" err="1"/>
              <a:t>motor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3292759" y="6290730"/>
            <a:ext cx="2520280" cy="504056"/>
          </a:xfrm>
          <a:prstGeom prst="wedgeRectCallout">
            <a:avLst>
              <a:gd name="adj1" fmla="val -69114"/>
              <a:gd name="adj2" fmla="val -15817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Front </a:t>
            </a:r>
            <a:r>
              <a:rPr lang="fr-FR" dirty="0" err="1"/>
              <a:t>wheel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6097675" y="6284907"/>
            <a:ext cx="2520280" cy="504056"/>
          </a:xfrm>
          <a:prstGeom prst="wedgeRectCallout">
            <a:avLst>
              <a:gd name="adj1" fmla="val -533"/>
              <a:gd name="adj2" fmla="val -13163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Magnetometer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3203848" y="404664"/>
            <a:ext cx="2304256" cy="504056"/>
          </a:xfrm>
          <a:prstGeom prst="wedgeRectCallout">
            <a:avLst>
              <a:gd name="adj1" fmla="val -128031"/>
              <a:gd name="adj2" fmla="val 1581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r>
              <a:rPr lang="fr-FR" dirty="0"/>
              <a:t> </a:t>
            </a:r>
            <a:r>
              <a:rPr lang="fr-FR" dirty="0" err="1"/>
              <a:t>pinion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5477006" y="4480042"/>
            <a:ext cx="2520280" cy="504056"/>
          </a:xfrm>
          <a:prstGeom prst="wedgeRectCallout">
            <a:avLst>
              <a:gd name="adj1" fmla="val 39289"/>
              <a:gd name="adj2" fmla="val -2798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Right transmission </a:t>
            </a:r>
            <a:r>
              <a:rPr lang="fr-FR" dirty="0" err="1"/>
              <a:t>chain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7430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jean\Pictures\2016-07-11\_SAM638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0608" y="-219405"/>
            <a:ext cx="10616108" cy="707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Software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ApeRobot</a:t>
            </a:r>
            <a:r>
              <a:rPr lang="fr-FR" dirty="0">
                <a:solidFill>
                  <a:schemeClr val="bg1"/>
                </a:solidFill>
              </a:rPr>
              <a:t> documentation</a:t>
            </a:r>
          </a:p>
        </p:txBody>
      </p:sp>
    </p:spTree>
    <p:extLst>
      <p:ext uri="{BB962C8B-B14F-4D97-AF65-F5344CB8AC3E}">
        <p14:creationId xmlns:p14="http://schemas.microsoft.com/office/powerpoint/2010/main" val="3287488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Software Architecture</a:t>
            </a:r>
          </a:p>
        </p:txBody>
      </p:sp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596612714"/>
              </p:ext>
            </p:extLst>
          </p:nvPr>
        </p:nvGraphicFramePr>
        <p:xfrm>
          <a:off x="539552" y="1340768"/>
          <a:ext cx="7992888" cy="5272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ouble flèche horizontale 3"/>
          <p:cNvSpPr/>
          <p:nvPr/>
        </p:nvSpPr>
        <p:spPr>
          <a:xfrm>
            <a:off x="2823262" y="5805263"/>
            <a:ext cx="2900866" cy="578945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WIFI UDP / Serial Gateway</a:t>
            </a:r>
          </a:p>
        </p:txBody>
      </p:sp>
      <p:sp>
        <p:nvSpPr>
          <p:cNvPr id="5" name="Double flèche horizontale 4"/>
          <p:cNvSpPr/>
          <p:nvPr/>
        </p:nvSpPr>
        <p:spPr>
          <a:xfrm>
            <a:off x="1187624" y="6027050"/>
            <a:ext cx="1728192" cy="714318"/>
          </a:xfrm>
          <a:prstGeom prst="left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Object communication</a:t>
            </a:r>
          </a:p>
        </p:txBody>
      </p:sp>
    </p:spTree>
    <p:extLst>
      <p:ext uri="{BB962C8B-B14F-4D97-AF65-F5344CB8AC3E}">
        <p14:creationId xmlns:p14="http://schemas.microsoft.com/office/powerpoint/2010/main" val="4262630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WIFI UDP/Serial Gateway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5915000" cy="4565104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Based</a:t>
            </a:r>
            <a:r>
              <a:rPr lang="fr-FR" dirty="0"/>
              <a:t> on ESP8266 micro-</a:t>
            </a:r>
            <a:r>
              <a:rPr lang="fr-FR" dirty="0" err="1"/>
              <a:t>controler</a:t>
            </a:r>
            <a:endParaRPr lang="fr-FR" dirty="0"/>
          </a:p>
          <a:p>
            <a:pPr lvl="1"/>
            <a:r>
              <a:rPr lang="fr-FR" dirty="0" err="1"/>
              <a:t>Developped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Arduino</a:t>
            </a:r>
            <a:r>
              <a:rPr lang="fr-FR" dirty="0"/>
              <a:t> IDE</a:t>
            </a:r>
          </a:p>
          <a:p>
            <a:pPr lvl="1"/>
            <a:r>
              <a:rPr lang="fr-FR" dirty="0" err="1"/>
              <a:t>Act</a:t>
            </a:r>
            <a:r>
              <a:rPr lang="fr-FR" dirty="0"/>
              <a:t> as a </a:t>
            </a:r>
            <a:r>
              <a:rPr lang="fr-FR" dirty="0" err="1"/>
              <a:t>gateway</a:t>
            </a:r>
            <a:endParaRPr lang="fr-FR" dirty="0"/>
          </a:p>
          <a:p>
            <a:pPr lvl="2"/>
            <a:r>
              <a:rPr lang="fr-FR" dirty="0" err="1"/>
              <a:t>From</a:t>
            </a:r>
            <a:r>
              <a:rPr lang="fr-FR" dirty="0"/>
              <a:t> UDP to Serial </a:t>
            </a:r>
          </a:p>
          <a:p>
            <a:pPr lvl="2"/>
            <a:r>
              <a:rPr lang="fr-FR" dirty="0" err="1"/>
              <a:t>From</a:t>
            </a:r>
            <a:r>
              <a:rPr lang="fr-FR" dirty="0"/>
              <a:t> Serial to UDP</a:t>
            </a:r>
          </a:p>
          <a:p>
            <a:pPr lvl="2"/>
            <a:r>
              <a:rPr lang="fr-FR" dirty="0"/>
              <a:t>Route </a:t>
            </a:r>
            <a:r>
              <a:rPr lang="fr-FR" dirty="0" err="1"/>
              <a:t>any</a:t>
            </a:r>
            <a:r>
              <a:rPr lang="fr-FR" dirty="0"/>
              <a:t> ascii trame</a:t>
            </a:r>
          </a:p>
          <a:p>
            <a:pPr lvl="2"/>
            <a:r>
              <a:rPr lang="fr-FR" dirty="0"/>
              <a:t>Route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binary</a:t>
            </a:r>
            <a:r>
              <a:rPr lang="fr-FR" dirty="0"/>
              <a:t> </a:t>
            </a:r>
            <a:r>
              <a:rPr lang="fr-FR" dirty="0" err="1"/>
              <a:t>consecutive</a:t>
            </a:r>
            <a:r>
              <a:rPr lang="fr-FR" dirty="0"/>
              <a:t> bytes</a:t>
            </a:r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>
                <a:hlinkClick r:id="rId2"/>
              </a:rPr>
              <a:t>Code </a:t>
            </a:r>
            <a:r>
              <a:rPr lang="fr-FR" dirty="0" err="1">
                <a:hlinkClick r:id="rId2"/>
              </a:rPr>
              <a:t>available</a:t>
            </a:r>
            <a:r>
              <a:rPr lang="fr-FR" dirty="0">
                <a:hlinkClick r:id="rId2"/>
              </a:rPr>
              <a:t> on </a:t>
            </a:r>
            <a:r>
              <a:rPr lang="fr-FR" dirty="0" err="1">
                <a:hlinkClick r:id="rId2"/>
              </a:rPr>
              <a:t>GitHub</a:t>
            </a:r>
            <a:endParaRPr lang="fr-FR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708920"/>
            <a:ext cx="2909971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2704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Octave Main </a:t>
            </a: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528" y="1340768"/>
            <a:ext cx="8568952" cy="4896544"/>
          </a:xfrm>
        </p:spPr>
        <p:txBody>
          <a:bodyPr>
            <a:normAutofit fontScale="47500" lnSpcReduction="20000"/>
          </a:bodyPr>
          <a:lstStyle/>
          <a:p>
            <a:r>
              <a:rPr lang="fr-FR" dirty="0"/>
              <a:t>Java interaction</a:t>
            </a:r>
          </a:p>
          <a:p>
            <a:pPr lvl="1"/>
            <a:r>
              <a:rPr lang="fr-FR" dirty="0" err="1"/>
              <a:t>Initialize</a:t>
            </a:r>
            <a:endParaRPr lang="fr-FR" dirty="0"/>
          </a:p>
          <a:p>
            <a:pPr lvl="2"/>
            <a:r>
              <a:rPr lang="fr-FR" dirty="0" err="1"/>
              <a:t>Create</a:t>
            </a:r>
            <a:r>
              <a:rPr lang="fr-FR" dirty="0"/>
              <a:t> java </a:t>
            </a:r>
            <a:r>
              <a:rPr lang="fr-FR" dirty="0" err="1"/>
              <a:t>object</a:t>
            </a:r>
            <a:endParaRPr lang="fr-FR" dirty="0"/>
          </a:p>
          <a:p>
            <a:pPr lvl="2"/>
            <a:r>
              <a:rPr lang="fr-FR" dirty="0" err="1"/>
              <a:t>Launch</a:t>
            </a:r>
            <a:r>
              <a:rPr lang="fr-FR" dirty="0"/>
              <a:t> java batch</a:t>
            </a:r>
          </a:p>
          <a:p>
            <a:pPr lvl="2"/>
            <a:r>
              <a:rPr lang="fr-FR" dirty="0" err="1"/>
              <a:t>robot.SetTraceFileOn</a:t>
            </a:r>
            <a:r>
              <a:rPr lang="fr-FR" dirty="0"/>
              <a:t>(</a:t>
            </a:r>
            <a:r>
              <a:rPr lang="fr-FR" dirty="0" err="1"/>
              <a:t>true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Echo location</a:t>
            </a:r>
          </a:p>
          <a:p>
            <a:pPr lvl="2"/>
            <a:r>
              <a:rPr lang="fr-FR" dirty="0" err="1"/>
              <a:t>Servo-motor</a:t>
            </a:r>
            <a:endParaRPr lang="fr-FR" dirty="0"/>
          </a:p>
          <a:p>
            <a:pPr lvl="3"/>
            <a:r>
              <a:rPr lang="fr-FR" dirty="0" err="1"/>
              <a:t>RobotAlignServo</a:t>
            </a:r>
            <a:r>
              <a:rPr lang="fr-FR" dirty="0"/>
              <a:t>(</a:t>
            </a:r>
            <a:r>
              <a:rPr lang="fr-FR" dirty="0" err="1"/>
              <a:t>degre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Ping</a:t>
            </a:r>
          </a:p>
          <a:p>
            <a:pPr lvl="3"/>
            <a:r>
              <a:rPr lang="fr-FR" dirty="0"/>
              <a:t>Scan360</a:t>
            </a:r>
          </a:p>
          <a:p>
            <a:pPr lvl="3"/>
            <a:r>
              <a:rPr lang="fr-FR" dirty="0" err="1"/>
              <a:t>PingEchoFrontBack</a:t>
            </a:r>
            <a:endParaRPr lang="fr-FR" dirty="0"/>
          </a:p>
          <a:p>
            <a:pPr lvl="2"/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result</a:t>
            </a:r>
            <a:endParaRPr lang="fr-FR" dirty="0"/>
          </a:p>
          <a:p>
            <a:pPr lvl="3"/>
            <a:r>
              <a:rPr lang="fr-FR" dirty="0" err="1"/>
              <a:t>GetScanAngle</a:t>
            </a:r>
            <a:r>
              <a:rPr lang="fr-FR" dirty="0"/>
              <a:t>(x)</a:t>
            </a:r>
          </a:p>
          <a:p>
            <a:pPr lvl="3"/>
            <a:r>
              <a:rPr lang="fr-FR" dirty="0" err="1"/>
              <a:t>GetScanFrontDist</a:t>
            </a:r>
            <a:r>
              <a:rPr lang="fr-FR" dirty="0"/>
              <a:t>(x)</a:t>
            </a:r>
          </a:p>
          <a:p>
            <a:pPr lvl="3"/>
            <a:r>
              <a:rPr lang="fr-FR" dirty="0" err="1"/>
              <a:t>GetScanBackDist</a:t>
            </a:r>
            <a:r>
              <a:rPr lang="fr-FR" dirty="0"/>
              <a:t>(x)</a:t>
            </a:r>
          </a:p>
          <a:p>
            <a:pPr lvl="1"/>
            <a:r>
              <a:rPr lang="fr-FR" dirty="0"/>
              <a:t>Move </a:t>
            </a:r>
          </a:p>
          <a:p>
            <a:pPr lvl="2"/>
            <a:r>
              <a:rPr lang="fr-FR" dirty="0"/>
              <a:t>Move(</a:t>
            </a:r>
            <a:r>
              <a:rPr lang="fr-FR" dirty="0" err="1"/>
              <a:t>rotation,distance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NorthAlign</a:t>
            </a:r>
            <a:r>
              <a:rPr lang="fr-FR" dirty="0"/>
              <a:t>(NO)</a:t>
            </a:r>
          </a:p>
          <a:p>
            <a:pPr lvl="1"/>
            <a:r>
              <a:rPr lang="fr-FR" dirty="0"/>
              <a:t>Robot Location</a:t>
            </a:r>
          </a:p>
          <a:p>
            <a:pPr lvl="2"/>
            <a:r>
              <a:rPr lang="fr-FR" dirty="0" err="1"/>
              <a:t>GetNorthOrientation</a:t>
            </a:r>
            <a:r>
              <a:rPr lang="fr-FR" dirty="0"/>
              <a:t>()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GetHardPosX</a:t>
            </a:r>
            <a:r>
              <a:rPr lang="fr-FR" dirty="0"/>
              <a:t>()     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GetHardPosY</a:t>
            </a:r>
            <a:r>
              <a:rPr lang="fr-FR" dirty="0"/>
              <a:t>()      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GetHardAngle</a:t>
            </a:r>
            <a:r>
              <a:rPr lang="fr-FR" dirty="0"/>
              <a:t>()    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SetPosX</a:t>
            </a:r>
            <a:r>
              <a:rPr lang="fr-FR" dirty="0"/>
              <a:t>(value)	java data </a:t>
            </a:r>
          </a:p>
          <a:p>
            <a:pPr lvl="2"/>
            <a:r>
              <a:rPr lang="fr-FR" dirty="0" err="1"/>
              <a:t>SetPosY</a:t>
            </a:r>
            <a:r>
              <a:rPr lang="fr-FR" dirty="0"/>
              <a:t>(value) 	java data</a:t>
            </a:r>
          </a:p>
          <a:p>
            <a:pPr lvl="2"/>
            <a:r>
              <a:rPr lang="fr-FR" dirty="0" err="1"/>
              <a:t>SetHeading</a:t>
            </a:r>
            <a:r>
              <a:rPr lang="fr-FR" dirty="0"/>
              <a:t>(value)	java data</a:t>
            </a:r>
          </a:p>
          <a:p>
            <a:pPr lvl="2"/>
            <a:r>
              <a:rPr lang="fr-FR" dirty="0" err="1"/>
              <a:t>ValidHardPosition</a:t>
            </a:r>
            <a:r>
              <a:rPr lang="fr-FR" dirty="0"/>
              <a:t>() 	update java data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u="sng" dirty="0" err="1"/>
              <a:t>UpdateHardRobotLocation</a:t>
            </a:r>
            <a:r>
              <a:rPr lang="fr-FR" u="sng" dirty="0"/>
              <a:t>() </a:t>
            </a:r>
            <a:r>
              <a:rPr lang="fr-FR" dirty="0"/>
              <a:t>update </a:t>
            </a:r>
            <a:r>
              <a:rPr lang="fr-FR" dirty="0" err="1"/>
              <a:t>arduino</a:t>
            </a:r>
            <a:r>
              <a:rPr lang="fr-FR" dirty="0"/>
              <a:t> data </a:t>
            </a:r>
            <a:r>
              <a:rPr lang="fr-FR" dirty="0" err="1"/>
              <a:t>with</a:t>
            </a:r>
            <a:r>
              <a:rPr lang="fr-FR" dirty="0"/>
              <a:t> java data</a:t>
            </a:r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lvl="1"/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4835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jean\Pictures\2016-07-11\_SAM635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0588" y="-99392"/>
            <a:ext cx="10436088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5536" y="5229200"/>
            <a:ext cx="7772400" cy="1362075"/>
          </a:xfrm>
        </p:spPr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HarDware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23528" y="3645024"/>
            <a:ext cx="7772400" cy="1500187"/>
          </a:xfrm>
        </p:spPr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ApeRobot</a:t>
            </a:r>
            <a:r>
              <a:rPr lang="fr-FR" dirty="0">
                <a:solidFill>
                  <a:schemeClr val="bg1"/>
                </a:solidFill>
              </a:rPr>
              <a:t> Documentation</a:t>
            </a:r>
          </a:p>
        </p:txBody>
      </p:sp>
    </p:spTree>
    <p:extLst>
      <p:ext uri="{BB962C8B-B14F-4D97-AF65-F5344CB8AC3E}">
        <p14:creationId xmlns:p14="http://schemas.microsoft.com/office/powerpoint/2010/main" val="634421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Octave Main </a:t>
            </a: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fontScale="62500" lnSpcReduction="20000"/>
          </a:bodyPr>
          <a:lstStyle/>
          <a:p>
            <a:r>
              <a:rPr lang="fr-FR" dirty="0" err="1"/>
              <a:t>Localization</a:t>
            </a:r>
            <a:endParaRPr lang="fr-FR" dirty="0"/>
          </a:p>
          <a:p>
            <a:pPr marL="971550" lvl="1" indent="-457200"/>
            <a:r>
              <a:rPr lang="fr-FR" dirty="0" err="1"/>
              <a:t>Cartography</a:t>
            </a:r>
            <a:endParaRPr lang="fr-FR" dirty="0"/>
          </a:p>
          <a:p>
            <a:pPr marL="1371600" lvl="2" indent="-457200"/>
            <a:r>
              <a:rPr lang="fr-FR" dirty="0" err="1"/>
              <a:t>QueryCartoAvailability</a:t>
            </a:r>
            <a:r>
              <a:rPr lang="fr-FR" dirty="0"/>
              <a:t>(carto1,xIn,yIn,heading,debugOn)</a:t>
            </a:r>
          </a:p>
          <a:p>
            <a:pPr marL="1828800" lvl="3" indent="-457200"/>
            <a:r>
              <a:rPr lang="fr-FR" dirty="0"/>
              <a:t>Check if a location </a:t>
            </a:r>
            <a:r>
              <a:rPr lang="fr-FR" dirty="0" err="1"/>
              <a:t>is</a:t>
            </a:r>
            <a:r>
              <a:rPr lang="fr-FR" dirty="0"/>
              <a:t> possible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physical</a:t>
            </a:r>
            <a:r>
              <a:rPr lang="fr-FR" dirty="0"/>
              <a:t> </a:t>
            </a:r>
            <a:r>
              <a:rPr lang="fr-FR" dirty="0" err="1"/>
              <a:t>characteristics</a:t>
            </a:r>
            <a:endParaRPr lang="fr-FR" dirty="0"/>
          </a:p>
          <a:p>
            <a:pPr lvl="1"/>
            <a:r>
              <a:rPr lang="fr-FR" dirty="0"/>
              <a:t>Echo </a:t>
            </a:r>
            <a:r>
              <a:rPr lang="fr-FR" dirty="0" err="1"/>
              <a:t>analyze</a:t>
            </a:r>
            <a:endParaRPr lang="fr-FR" dirty="0"/>
          </a:p>
          <a:p>
            <a:pPr lvl="2"/>
            <a:r>
              <a:rPr lang="fr-FR" dirty="0" err="1"/>
              <a:t>EchoLocalizeRobotWithRotation</a:t>
            </a:r>
            <a:r>
              <a:rPr lang="fr-FR" dirty="0"/>
              <a:t>(</a:t>
            </a:r>
            <a:r>
              <a:rPr lang="fr-FR" dirty="0" err="1"/>
              <a:t>robot,nbLocPossibility,x,heading</a:t>
            </a:r>
            <a:r>
              <a:rPr lang="fr-FR" dirty="0"/>
              <a:t>)</a:t>
            </a:r>
          </a:p>
          <a:p>
            <a:pPr lvl="3"/>
            <a:r>
              <a:rPr lang="fr-FR" dirty="0"/>
              <a:t>IA </a:t>
            </a:r>
            <a:r>
              <a:rPr lang="fr-FR" dirty="0" err="1"/>
              <a:t>analyze</a:t>
            </a:r>
            <a:r>
              <a:rPr lang="fr-FR" dirty="0"/>
              <a:t> last </a:t>
            </a:r>
            <a:r>
              <a:rPr lang="fr-FR" dirty="0" err="1"/>
              <a:t>echo</a:t>
            </a:r>
            <a:r>
              <a:rPr lang="fr-FR" dirty="0"/>
              <a:t> scan to </a:t>
            </a:r>
            <a:r>
              <a:rPr lang="fr-FR" dirty="0" err="1"/>
              <a:t>determine</a:t>
            </a:r>
            <a:r>
              <a:rPr lang="fr-FR" dirty="0"/>
              <a:t> the x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likely</a:t>
            </a:r>
            <a:r>
              <a:rPr lang="fr-FR" dirty="0"/>
              <a:t> robot position </a:t>
            </a:r>
            <a:r>
              <a:rPr lang="fr-FR" dirty="0" err="1"/>
              <a:t>according</a:t>
            </a:r>
            <a:r>
              <a:rPr lang="fr-FR" dirty="0"/>
              <a:t> to the </a:t>
            </a:r>
            <a:r>
              <a:rPr lang="fr-FR" dirty="0" err="1"/>
              <a:t>heading</a:t>
            </a:r>
            <a:endParaRPr lang="fr-FR" dirty="0"/>
          </a:p>
          <a:p>
            <a:pPr lvl="2"/>
            <a:r>
              <a:rPr lang="fr-FR" dirty="0" err="1"/>
              <a:t>TestLocationEchoConsistancy</a:t>
            </a:r>
            <a:r>
              <a:rPr lang="fr-FR" dirty="0"/>
              <a:t>(</a:t>
            </a:r>
            <a:r>
              <a:rPr lang="fr-FR" dirty="0" err="1"/>
              <a:t>robot,carto,posX,posY,heading</a:t>
            </a:r>
            <a:r>
              <a:rPr lang="fr-FR" dirty="0"/>
              <a:t>)</a:t>
            </a:r>
          </a:p>
          <a:p>
            <a:pPr lvl="3"/>
            <a:r>
              <a:rPr lang="fr-FR" dirty="0"/>
              <a:t>Analyse 4  x 90° </a:t>
            </a:r>
            <a:r>
              <a:rPr lang="fr-FR" dirty="0" err="1"/>
              <a:t>echo</a:t>
            </a:r>
            <a:r>
              <a:rPr lang="fr-FR" dirty="0"/>
              <a:t> to </a:t>
            </a:r>
            <a:r>
              <a:rPr lang="fr-FR" dirty="0" err="1"/>
              <a:t>compute</a:t>
            </a:r>
            <a:r>
              <a:rPr lang="fr-FR" dirty="0"/>
              <a:t> location </a:t>
            </a:r>
            <a:r>
              <a:rPr lang="fr-FR" dirty="0" err="1"/>
              <a:t>probality</a:t>
            </a:r>
            <a:r>
              <a:rPr lang="fr-FR" dirty="0"/>
              <a:t>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cartography</a:t>
            </a:r>
            <a:r>
              <a:rPr lang="fr-FR" dirty="0"/>
              <a:t> points</a:t>
            </a:r>
          </a:p>
          <a:p>
            <a:pPr marL="971550" lvl="1" indent="-457200"/>
            <a:r>
              <a:rPr lang="fr-FR" sz="3200" dirty="0" err="1"/>
              <a:t>Particles</a:t>
            </a:r>
            <a:endParaRPr lang="fr-FR" sz="3200" dirty="0"/>
          </a:p>
          <a:p>
            <a:pPr marL="1371600" lvl="2" indent="-457200"/>
            <a:r>
              <a:rPr lang="fr-FR" dirty="0" err="1"/>
              <a:t>CreateLocatedParticles</a:t>
            </a:r>
            <a:r>
              <a:rPr lang="fr-FR" dirty="0"/>
              <a:t>(</a:t>
            </a:r>
            <a:r>
              <a:rPr lang="fr-FR" dirty="0" err="1"/>
              <a:t>carto,posX,posY,heading,locProb,particlesNumber,plotOn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current</a:t>
            </a:r>
            <a:r>
              <a:rPr lang="fr-FR" dirty="0"/>
              <a:t> location </a:t>
            </a:r>
            <a:r>
              <a:rPr lang="fr-FR" dirty="0" err="1"/>
              <a:t>probability</a:t>
            </a:r>
            <a:r>
              <a:rPr lang="fr-FR" dirty="0"/>
              <a:t> and  </a:t>
            </a:r>
            <a:r>
              <a:rPr lang="fr-FR" dirty="0" err="1"/>
              <a:t>cartography</a:t>
            </a:r>
            <a:endParaRPr lang="fr-FR" dirty="0"/>
          </a:p>
          <a:p>
            <a:pPr marL="1371600" lvl="2" indent="-457200"/>
            <a:r>
              <a:rPr lang="fr-FR" dirty="0" err="1"/>
              <a:t>MoveParticles</a:t>
            </a:r>
            <a:r>
              <a:rPr lang="fr-FR" dirty="0"/>
              <a:t>(</a:t>
            </a:r>
            <a:r>
              <a:rPr lang="fr-FR" dirty="0" err="1"/>
              <a:t>rotationToDo,lenToDo,plotOn,particles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/>
              <a:t>Moves </a:t>
            </a:r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noise</a:t>
            </a:r>
          </a:p>
          <a:p>
            <a:pPr marL="1371600" lvl="2" indent="-457200"/>
            <a:r>
              <a:rPr lang="fr-FR" dirty="0" err="1"/>
              <a:t>DetermineRobotLocationWithParticlesGaussian</a:t>
            </a:r>
            <a:r>
              <a:rPr lang="fr-FR" dirty="0"/>
              <a:t>(</a:t>
            </a:r>
            <a:r>
              <a:rPr lang="fr-FR" dirty="0" err="1"/>
              <a:t>newX,newY,prob,plotOn,particles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 err="1"/>
              <a:t>Find</a:t>
            </a:r>
            <a:r>
              <a:rPr lang="fr-FR" dirty="0"/>
              <a:t> 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likely</a:t>
            </a:r>
            <a:r>
              <a:rPr lang="fr-FR" dirty="0"/>
              <a:t> </a:t>
            </a:r>
            <a:r>
              <a:rPr lang="fr-FR" dirty="0" err="1"/>
              <a:t>particles</a:t>
            </a:r>
            <a:r>
              <a:rPr lang="fr-FR" dirty="0"/>
              <a:t> positions </a:t>
            </a:r>
            <a:r>
              <a:rPr lang="fr-FR" dirty="0" err="1"/>
              <a:t>according</a:t>
            </a:r>
            <a:r>
              <a:rPr lang="fr-FR" dirty="0"/>
              <a:t> to the new </a:t>
            </a:r>
            <a:r>
              <a:rPr lang="fr-FR" dirty="0" err="1"/>
              <a:t>mesurments</a:t>
            </a:r>
            <a:endParaRPr lang="fr-FR" dirty="0"/>
          </a:p>
          <a:p>
            <a:pPr marL="1371600" lvl="2" indent="-457200"/>
            <a:r>
              <a:rPr lang="fr-FR" dirty="0" err="1"/>
              <a:t>ResampleParticles</a:t>
            </a:r>
            <a:r>
              <a:rPr lang="fr-FR" dirty="0"/>
              <a:t>(</a:t>
            </a:r>
            <a:r>
              <a:rPr lang="fr-FR" dirty="0" err="1"/>
              <a:t>plotOn,particles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 err="1"/>
              <a:t>Resample</a:t>
            </a:r>
            <a:r>
              <a:rPr lang="fr-FR" dirty="0"/>
              <a:t> the </a:t>
            </a:r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the </a:t>
            </a:r>
            <a:r>
              <a:rPr lang="fr-FR" dirty="0" err="1"/>
              <a:t>probabilty</a:t>
            </a:r>
            <a:endParaRPr lang="fr-FR" dirty="0"/>
          </a:p>
          <a:p>
            <a:pPr marL="1371600" lvl="3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4183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Octave Main </a:t>
            </a: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 err="1"/>
              <a:t>Trajectory</a:t>
            </a:r>
            <a:endParaRPr lang="fr-FR" dirty="0"/>
          </a:p>
          <a:p>
            <a:pPr lvl="1"/>
            <a:r>
              <a:rPr lang="fr-FR" dirty="0" err="1"/>
              <a:t>InitCurrentLocation</a:t>
            </a:r>
            <a:r>
              <a:rPr lang="fr-FR" dirty="0"/>
              <a:t>(</a:t>
            </a:r>
            <a:r>
              <a:rPr lang="fr-FR" dirty="0" err="1"/>
              <a:t>carto,robot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Manualy</a:t>
            </a:r>
            <a:r>
              <a:rPr lang="fr-FR" dirty="0"/>
              <a:t> set </a:t>
            </a:r>
            <a:r>
              <a:rPr lang="fr-FR" dirty="0" err="1"/>
              <a:t>current</a:t>
            </a:r>
            <a:r>
              <a:rPr lang="fr-FR" dirty="0"/>
              <a:t> location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probability</a:t>
            </a:r>
            <a:endParaRPr lang="fr-FR" dirty="0"/>
          </a:p>
          <a:p>
            <a:pPr lvl="1"/>
            <a:r>
              <a:rPr lang="fr-FR" dirty="0" err="1"/>
              <a:t>ComputeTargetLocation</a:t>
            </a:r>
            <a:r>
              <a:rPr lang="fr-FR" dirty="0"/>
              <a:t>(</a:t>
            </a:r>
            <a:r>
              <a:rPr lang="fr-FR" dirty="0" err="1"/>
              <a:t>carto,robot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Manualy</a:t>
            </a:r>
            <a:r>
              <a:rPr lang="fr-FR" dirty="0"/>
              <a:t> set </a:t>
            </a:r>
            <a:r>
              <a:rPr lang="fr-FR" dirty="0" err="1"/>
              <a:t>target</a:t>
            </a:r>
            <a:r>
              <a:rPr lang="fr-FR" dirty="0"/>
              <a:t> location </a:t>
            </a:r>
          </a:p>
          <a:p>
            <a:pPr lvl="1"/>
            <a:r>
              <a:rPr lang="fr-FR" dirty="0" err="1"/>
              <a:t>ComputeNextStepToTarget</a:t>
            </a:r>
            <a:r>
              <a:rPr lang="fr-FR" dirty="0"/>
              <a:t>(</a:t>
            </a:r>
            <a:r>
              <a:rPr lang="fr-FR" dirty="0" err="1"/>
              <a:t>carto,X,Y,heading,targetX,targetY,plotOn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CheckStraightMovePossibility</a:t>
            </a:r>
            <a:r>
              <a:rPr lang="fr-FR" dirty="0"/>
              <a:t>()</a:t>
            </a:r>
          </a:p>
          <a:p>
            <a:pPr lvl="3"/>
            <a:r>
              <a:rPr lang="fr-FR" dirty="0"/>
              <a:t>Check if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possible to go straight </a:t>
            </a:r>
            <a:r>
              <a:rPr lang="fr-FR" dirty="0" err="1"/>
              <a:t>forward</a:t>
            </a:r>
            <a:endParaRPr lang="fr-FR" dirty="0"/>
          </a:p>
          <a:p>
            <a:pPr lvl="2"/>
            <a:r>
              <a:rPr lang="en-GB" dirty="0" err="1"/>
              <a:t>AStarSearch</a:t>
            </a:r>
            <a:r>
              <a:rPr lang="en-GB" dirty="0"/>
              <a:t>()</a:t>
            </a:r>
          </a:p>
          <a:p>
            <a:pPr lvl="3"/>
            <a:r>
              <a:rPr lang="en-GB" dirty="0"/>
              <a:t>Compute a path to the target</a:t>
            </a:r>
          </a:p>
          <a:p>
            <a:pPr lvl="2"/>
            <a:r>
              <a:rPr lang="en-GB" dirty="0"/>
              <a:t>return the next step to do</a:t>
            </a:r>
          </a:p>
          <a:p>
            <a:pPr lvl="1"/>
            <a:r>
              <a:rPr lang="fr-FR" dirty="0" err="1"/>
              <a:t>ComputeMoveToDo</a:t>
            </a:r>
            <a:r>
              <a:rPr lang="fr-FR" dirty="0"/>
              <a:t>(robot.GetHardPosX,robot.GetHardPosY,robot.GetHardAngle,nextX,nextY)</a:t>
            </a:r>
          </a:p>
          <a:p>
            <a:pPr lvl="2"/>
            <a:r>
              <a:rPr lang="fr-FR" dirty="0"/>
              <a:t>Return rotation and distance to do to </a:t>
            </a:r>
            <a:r>
              <a:rPr lang="fr-FR" dirty="0" err="1"/>
              <a:t>reach</a:t>
            </a:r>
            <a:r>
              <a:rPr lang="fr-FR" dirty="0"/>
              <a:t> the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step</a:t>
            </a:r>
            <a:endParaRPr lang="fr-FR" dirty="0"/>
          </a:p>
          <a:p>
            <a:r>
              <a:rPr lang="fr-FR" dirty="0"/>
              <a:t>Global</a:t>
            </a:r>
          </a:p>
          <a:p>
            <a:pPr lvl="1"/>
            <a:r>
              <a:rPr lang="fr-FR" dirty="0" err="1"/>
              <a:t>WaitForRobot</a:t>
            </a:r>
            <a:r>
              <a:rPr lang="fr-FR" dirty="0"/>
              <a:t>(</a:t>
            </a:r>
            <a:r>
              <a:rPr lang="fr-FR" dirty="0" err="1"/>
              <a:t>robot,WaitForKind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Wait</a:t>
            </a:r>
            <a:r>
              <a:rPr lang="fr-FR" dirty="0"/>
              <a:t> for action </a:t>
            </a:r>
            <a:r>
              <a:rPr lang="fr-FR" dirty="0" err="1"/>
              <a:t>defined</a:t>
            </a:r>
            <a:r>
              <a:rPr lang="fr-FR" dirty="0"/>
              <a:t> by </a:t>
            </a:r>
            <a:r>
              <a:rPr lang="fr-FR" dirty="0" err="1"/>
              <a:t>WaitForKind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completed</a:t>
            </a:r>
            <a:r>
              <a:rPr lang="fr-FR" dirty="0"/>
              <a:t> and </a:t>
            </a:r>
            <a:r>
              <a:rPr lang="fr-FR" dirty="0" err="1"/>
              <a:t>provide</a:t>
            </a:r>
            <a:r>
              <a:rPr lang="fr-FR" dirty="0"/>
              <a:t> </a:t>
            </a:r>
            <a:r>
              <a:rPr lang="fr-FR"/>
              <a:t>return code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2294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99189" y="254216"/>
            <a:ext cx="5969155" cy="413332"/>
          </a:xfrm>
        </p:spPr>
        <p:txBody>
          <a:bodyPr>
            <a:normAutofit fontScale="90000"/>
          </a:bodyPr>
          <a:lstStyle/>
          <a:p>
            <a:r>
              <a:rPr lang="fr-FR" dirty="0"/>
              <a:t>Axis and </a:t>
            </a:r>
            <a:r>
              <a:rPr lang="fr-FR" dirty="0" err="1"/>
              <a:t>heading</a:t>
            </a:r>
            <a:endParaRPr lang="en-GB" dirty="0"/>
          </a:p>
        </p:txBody>
      </p:sp>
      <p:grpSp>
        <p:nvGrpSpPr>
          <p:cNvPr id="27" name="Groupe 26"/>
          <p:cNvGrpSpPr/>
          <p:nvPr/>
        </p:nvGrpSpPr>
        <p:grpSpPr>
          <a:xfrm rot="19928297">
            <a:off x="3512685" y="2709100"/>
            <a:ext cx="2485810" cy="1321955"/>
            <a:chOff x="2734262" y="2765536"/>
            <a:chExt cx="2485810" cy="1321955"/>
          </a:xfrm>
        </p:grpSpPr>
        <p:sp>
          <p:nvSpPr>
            <p:cNvPr id="4" name="Rectangle 3"/>
            <p:cNvSpPr/>
            <p:nvPr/>
          </p:nvSpPr>
          <p:spPr>
            <a:xfrm>
              <a:off x="2771800" y="2996952"/>
              <a:ext cx="2448272" cy="86409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1200" dirty="0"/>
            </a:p>
          </p:txBody>
        </p:sp>
        <p:sp>
          <p:nvSpPr>
            <p:cNvPr id="5" name="Ellipse 4"/>
            <p:cNvSpPr/>
            <p:nvPr/>
          </p:nvSpPr>
          <p:spPr>
            <a:xfrm>
              <a:off x="2771800" y="2765536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187864" y="3212976"/>
              <a:ext cx="232008" cy="4680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Ellipse 7"/>
            <p:cNvSpPr/>
            <p:nvPr/>
          </p:nvSpPr>
          <p:spPr>
            <a:xfrm>
              <a:off x="2771800" y="3871467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Ellipse 8"/>
            <p:cNvSpPr/>
            <p:nvPr/>
          </p:nvSpPr>
          <p:spPr>
            <a:xfrm>
              <a:off x="3321792" y="332194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Ellipse 9"/>
            <p:cNvSpPr/>
            <p:nvPr/>
          </p:nvSpPr>
          <p:spPr>
            <a:xfrm>
              <a:off x="3321792" y="349623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Ellipse 10"/>
            <p:cNvSpPr/>
            <p:nvPr/>
          </p:nvSpPr>
          <p:spPr>
            <a:xfrm>
              <a:off x="3212702" y="331621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Ellipse 11"/>
            <p:cNvSpPr/>
            <p:nvPr/>
          </p:nvSpPr>
          <p:spPr>
            <a:xfrm>
              <a:off x="3212702" y="349623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2734262" y="3450507"/>
              <a:ext cx="4523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Back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Connecteur droit avec flèche 14"/>
            <p:cNvCxnSpPr/>
            <p:nvPr/>
          </p:nvCxnSpPr>
          <p:spPr>
            <a:xfrm flipV="1">
              <a:off x="3300960" y="3440650"/>
              <a:ext cx="1919112" cy="6352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ZoneTexte 18"/>
            <p:cNvSpPr txBox="1"/>
            <p:nvPr/>
          </p:nvSpPr>
          <p:spPr>
            <a:xfrm>
              <a:off x="4716016" y="344065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Front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22" name="Connecteur droit avec flèche 21"/>
            <p:cNvCxnSpPr/>
            <p:nvPr/>
          </p:nvCxnSpPr>
          <p:spPr>
            <a:xfrm flipH="1" flipV="1">
              <a:off x="3302194" y="2996952"/>
              <a:ext cx="2097" cy="445671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Connecteur droit avec flèche 28"/>
          <p:cNvCxnSpPr/>
          <p:nvPr/>
        </p:nvCxnSpPr>
        <p:spPr>
          <a:xfrm flipV="1">
            <a:off x="1835696" y="1268760"/>
            <a:ext cx="0" cy="4104456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1835696" y="5373216"/>
            <a:ext cx="5472608" cy="0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6804248" y="5387156"/>
            <a:ext cx="70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 axis</a:t>
            </a:r>
            <a:endParaRPr lang="en-GB" dirty="0"/>
          </a:p>
        </p:txBody>
      </p:sp>
      <p:sp>
        <p:nvSpPr>
          <p:cNvPr id="38" name="ZoneTexte 37"/>
          <p:cNvSpPr txBox="1"/>
          <p:nvPr/>
        </p:nvSpPr>
        <p:spPr>
          <a:xfrm>
            <a:off x="1191165" y="1264964"/>
            <a:ext cx="7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 axis</a:t>
            </a:r>
            <a:endParaRPr lang="en-GB" dirty="0"/>
          </a:p>
        </p:txBody>
      </p:sp>
      <p:sp>
        <p:nvSpPr>
          <p:cNvPr id="39" name="Rectangle 38"/>
          <p:cNvSpPr/>
          <p:nvPr/>
        </p:nvSpPr>
        <p:spPr>
          <a:xfrm>
            <a:off x="1835696" y="472514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2627784" y="4725143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>
            <a:off x="1840097" y="406532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2627784" y="407229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7" name="Groupe 46"/>
          <p:cNvGrpSpPr/>
          <p:nvPr/>
        </p:nvGrpSpPr>
        <p:grpSpPr>
          <a:xfrm>
            <a:off x="3957989" y="5702933"/>
            <a:ext cx="432048" cy="432048"/>
            <a:chOff x="2915816" y="1268760"/>
            <a:chExt cx="432048" cy="432048"/>
          </a:xfrm>
        </p:grpSpPr>
        <p:sp>
          <p:nvSpPr>
            <p:cNvPr id="46" name="Ellipse 45"/>
            <p:cNvSpPr/>
            <p:nvPr/>
          </p:nvSpPr>
          <p:spPr>
            <a:xfrm>
              <a:off x="2915816" y="1268760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4" name="Connecteur droit avec flèche 43"/>
            <p:cNvCxnSpPr/>
            <p:nvPr/>
          </p:nvCxnSpPr>
          <p:spPr>
            <a:xfrm>
              <a:off x="3131840" y="1340768"/>
              <a:ext cx="0" cy="297324"/>
            </a:xfrm>
            <a:prstGeom prst="straightConnector1">
              <a:avLst/>
            </a:prstGeom>
            <a:ln w="34925">
              <a:solidFill>
                <a:srgbClr val="FF0000"/>
              </a:solidFill>
              <a:headEnd type="none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ZoneTexte 47"/>
          <p:cNvSpPr txBox="1"/>
          <p:nvPr/>
        </p:nvSpPr>
        <p:spPr>
          <a:xfrm>
            <a:off x="3837504" y="6095365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North</a:t>
            </a:r>
            <a:endParaRPr lang="en-GB" dirty="0"/>
          </a:p>
        </p:txBody>
      </p:sp>
      <p:cxnSp>
        <p:nvCxnSpPr>
          <p:cNvPr id="52" name="Connecteur droit 51"/>
          <p:cNvCxnSpPr/>
          <p:nvPr/>
        </p:nvCxnSpPr>
        <p:spPr>
          <a:xfrm flipH="1">
            <a:off x="4162174" y="3651367"/>
            <a:ext cx="15044" cy="173851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ZoneTexte 53"/>
          <p:cNvSpPr txBox="1"/>
          <p:nvPr/>
        </p:nvSpPr>
        <p:spPr>
          <a:xfrm>
            <a:off x="4033947" y="540436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</a:t>
            </a:r>
            <a:endParaRPr lang="en-GB" dirty="0"/>
          </a:p>
        </p:txBody>
      </p:sp>
      <p:cxnSp>
        <p:nvCxnSpPr>
          <p:cNvPr id="55" name="Connecteur droit 54"/>
          <p:cNvCxnSpPr/>
          <p:nvPr/>
        </p:nvCxnSpPr>
        <p:spPr>
          <a:xfrm flipH="1">
            <a:off x="1920603" y="3674748"/>
            <a:ext cx="3875058" cy="36431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1581895" y="346670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</a:t>
            </a:r>
            <a:endParaRPr lang="en-GB" dirty="0"/>
          </a:p>
        </p:txBody>
      </p:sp>
      <p:sp>
        <p:nvSpPr>
          <p:cNvPr id="67" name="Arc 66"/>
          <p:cNvSpPr/>
          <p:nvPr/>
        </p:nvSpPr>
        <p:spPr>
          <a:xfrm>
            <a:off x="4910546" y="3304772"/>
            <a:ext cx="252555" cy="406407"/>
          </a:xfrm>
          <a:prstGeom prst="arc">
            <a:avLst>
              <a:gd name="adj1" fmla="val 16200000"/>
              <a:gd name="adj2" fmla="val 3664538"/>
            </a:avLst>
          </a:prstGeom>
          <a:ln w="19050"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ZoneTexte 67"/>
          <p:cNvSpPr txBox="1"/>
          <p:nvPr/>
        </p:nvSpPr>
        <p:spPr>
          <a:xfrm>
            <a:off x="5094636" y="3246705"/>
            <a:ext cx="641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 err="1"/>
              <a:t>Heading</a:t>
            </a:r>
            <a:endParaRPr lang="en-GB" sz="1050" dirty="0"/>
          </a:p>
        </p:txBody>
      </p:sp>
      <p:sp>
        <p:nvSpPr>
          <p:cNvPr id="69" name="Arc 68"/>
          <p:cNvSpPr/>
          <p:nvPr/>
        </p:nvSpPr>
        <p:spPr>
          <a:xfrm rot="11342997">
            <a:off x="3727733" y="3401262"/>
            <a:ext cx="680763" cy="487149"/>
          </a:xfrm>
          <a:prstGeom prst="arc">
            <a:avLst>
              <a:gd name="adj1" fmla="val 16200000"/>
              <a:gd name="adj2" fmla="val 9006430"/>
            </a:avLst>
          </a:prstGeom>
          <a:ln w="19050">
            <a:solidFill>
              <a:srgbClr val="FF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ZoneTexte 69"/>
          <p:cNvSpPr txBox="1"/>
          <p:nvPr/>
        </p:nvSpPr>
        <p:spPr>
          <a:xfrm>
            <a:off x="2926372" y="3520084"/>
            <a:ext cx="83548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00" dirty="0" err="1">
                <a:solidFill>
                  <a:srgbClr val="FF0000"/>
                </a:solidFill>
              </a:rPr>
              <a:t>North</a:t>
            </a:r>
            <a:r>
              <a:rPr lang="fr-FR" sz="700" dirty="0">
                <a:solidFill>
                  <a:srgbClr val="FF0000"/>
                </a:solidFill>
              </a:rPr>
              <a:t> Orientation</a:t>
            </a:r>
            <a:endParaRPr lang="en-GB" sz="700" dirty="0">
              <a:solidFill>
                <a:srgbClr val="FF0000"/>
              </a:solidFill>
            </a:endParaRPr>
          </a:p>
        </p:txBody>
      </p:sp>
      <p:cxnSp>
        <p:nvCxnSpPr>
          <p:cNvPr id="72" name="Connecteur droit avec flèche 71"/>
          <p:cNvCxnSpPr/>
          <p:nvPr/>
        </p:nvCxnSpPr>
        <p:spPr>
          <a:xfrm>
            <a:off x="4184002" y="3718688"/>
            <a:ext cx="387998" cy="749932"/>
          </a:xfrm>
          <a:prstGeom prst="straightConnector1">
            <a:avLst/>
          </a:prstGeom>
          <a:ln w="158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ZoneTexte 74"/>
          <p:cNvSpPr txBox="1"/>
          <p:nvPr/>
        </p:nvSpPr>
        <p:spPr>
          <a:xfrm>
            <a:off x="4554665" y="4305075"/>
            <a:ext cx="10422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Servo-motor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align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0°</a:t>
            </a:r>
            <a:endParaRPr lang="en-GB" sz="8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76" name="Connecteur droit avec flèche 75"/>
          <p:cNvCxnSpPr/>
          <p:nvPr/>
        </p:nvCxnSpPr>
        <p:spPr>
          <a:xfrm flipV="1">
            <a:off x="5866887" y="2645416"/>
            <a:ext cx="283132" cy="146449"/>
          </a:xfrm>
          <a:prstGeom prst="straightConnector1">
            <a:avLst/>
          </a:prstGeom>
          <a:ln w="158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5736158" y="2476585"/>
            <a:ext cx="10935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Servo-motor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align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90°</a:t>
            </a:r>
            <a:endParaRPr lang="en-GB" sz="8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H="1" flipV="1">
            <a:off x="3761857" y="2927341"/>
            <a:ext cx="179641" cy="359110"/>
          </a:xfrm>
          <a:prstGeom prst="straightConnector1">
            <a:avLst/>
          </a:prstGeom>
          <a:ln w="158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703941" y="2747186"/>
            <a:ext cx="11448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Servo-motor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align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180°</a:t>
            </a:r>
            <a:endParaRPr lang="en-GB" sz="8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283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3404796" y="2898514"/>
            <a:ext cx="758414" cy="782618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V="1">
            <a:off x="3751730" y="2702859"/>
            <a:ext cx="514350" cy="55469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1922045" y="3268267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914203" y="2975621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5400000">
            <a:off x="3800365" y="3195989"/>
            <a:ext cx="346934" cy="195655"/>
          </a:xfrm>
          <a:prstGeom prst="arc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4229876" y="3309527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a2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21113382">
            <a:off x="3494524" y="2836585"/>
            <a:ext cx="684243" cy="792018"/>
          </a:xfrm>
          <a:prstGeom prst="arc">
            <a:avLst>
              <a:gd name="adj1" fmla="val 16485738"/>
              <a:gd name="adj2" fmla="val 3358195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4203608" y="2898514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a1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3059210" y="2702858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984293" y="3615925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814555" y="4087285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3746650" y="3461539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sp>
        <p:nvSpPr>
          <p:cNvPr id="28" name="Arc 27"/>
          <p:cNvSpPr/>
          <p:nvPr/>
        </p:nvSpPr>
        <p:spPr>
          <a:xfrm rot="2412794">
            <a:off x="3753821" y="3091304"/>
            <a:ext cx="239967" cy="175412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3018218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V="1">
            <a:off x="3390394" y="3031912"/>
            <a:ext cx="681206" cy="502315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 flipV="1">
            <a:off x="3382939" y="2810043"/>
            <a:ext cx="370370" cy="46068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1922045" y="3268267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714685" y="2877196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705382">
            <a:off x="3608853" y="2854663"/>
            <a:ext cx="424240" cy="189965"/>
          </a:xfrm>
          <a:prstGeom prst="arc">
            <a:avLst>
              <a:gd name="adj1" fmla="val 16200000"/>
              <a:gd name="adj2" fmla="val 638518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3961718" y="2713606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a1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16200000">
            <a:off x="3283059" y="2858659"/>
            <a:ext cx="684243" cy="775521"/>
          </a:xfrm>
          <a:prstGeom prst="arc">
            <a:avLst>
              <a:gd name="adj1" fmla="val 16485738"/>
              <a:gd name="adj2" fmla="val 3358195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3059242" y="2866491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a2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2973227" y="3480622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4071337" y="2922902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783336" y="4140530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rc 9"/>
          <p:cNvSpPr/>
          <p:nvPr/>
        </p:nvSpPr>
        <p:spPr>
          <a:xfrm>
            <a:off x="3323086" y="3031912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5" name="Arc 34"/>
          <p:cNvSpPr/>
          <p:nvPr/>
        </p:nvSpPr>
        <p:spPr>
          <a:xfrm rot="7990934">
            <a:off x="3437386" y="3146212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70260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 flipV="1">
            <a:off x="3371752" y="3078319"/>
            <a:ext cx="702218" cy="364226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>
            <a:off x="3351188" y="3281157"/>
            <a:ext cx="363498" cy="62497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2071588" y="3258688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714685" y="2877196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11198899">
            <a:off x="3471521" y="3009292"/>
            <a:ext cx="451674" cy="395245"/>
          </a:xfrm>
          <a:prstGeom prst="arc">
            <a:avLst>
              <a:gd name="adj1" fmla="val 15393867"/>
              <a:gd name="adj2" fmla="val 237669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3266401" y="3295711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a1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12249912">
            <a:off x="3345137" y="2993320"/>
            <a:ext cx="684243" cy="775521"/>
          </a:xfrm>
          <a:prstGeom prst="arc">
            <a:avLst>
              <a:gd name="adj1" fmla="val 21339996"/>
              <a:gd name="adj2" fmla="val 1403949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2975480" y="3025600"/>
            <a:ext cx="4084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a2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4073970" y="3315280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094434" y="2887101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783336" y="4140530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rc 9"/>
          <p:cNvSpPr/>
          <p:nvPr/>
        </p:nvSpPr>
        <p:spPr>
          <a:xfrm rot="16374479">
            <a:off x="3336889" y="2892703"/>
            <a:ext cx="816911" cy="896870"/>
          </a:xfrm>
          <a:prstGeom prst="arc">
            <a:avLst>
              <a:gd name="adj1" fmla="val 13403561"/>
              <a:gd name="adj2" fmla="val 4259962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5" name="Arc 34"/>
          <p:cNvSpPr/>
          <p:nvPr/>
        </p:nvSpPr>
        <p:spPr>
          <a:xfrm rot="7990934">
            <a:off x="2790062" y="3786963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4088953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3464727" y="3075067"/>
            <a:ext cx="571318" cy="424412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3752395" y="3267128"/>
            <a:ext cx="298554" cy="35061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2071588" y="3258688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408120" y="2950036"/>
            <a:ext cx="2284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11198899">
            <a:off x="3465315" y="3320773"/>
            <a:ext cx="431685" cy="362699"/>
          </a:xfrm>
          <a:prstGeom prst="arc">
            <a:avLst>
              <a:gd name="adj1" fmla="val 15393867"/>
              <a:gd name="adj2" fmla="val 237669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3361335" y="3643344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a1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1202066">
            <a:off x="3361768" y="2813403"/>
            <a:ext cx="684243" cy="775521"/>
          </a:xfrm>
          <a:prstGeom prst="arc">
            <a:avLst>
              <a:gd name="adj1" fmla="val 21339996"/>
              <a:gd name="adj2" fmla="val 6086400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4086978" y="3274424"/>
            <a:ext cx="4084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a2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4112398" y="2769579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105888" y="3528629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783336" y="4140530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rc 9"/>
          <p:cNvSpPr/>
          <p:nvPr/>
        </p:nvSpPr>
        <p:spPr>
          <a:xfrm rot="16374479">
            <a:off x="3353134" y="2894860"/>
            <a:ext cx="816911" cy="896870"/>
          </a:xfrm>
          <a:prstGeom prst="arc">
            <a:avLst>
              <a:gd name="adj1" fmla="val 8903044"/>
              <a:gd name="adj2" fmla="val 4259962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5" name="Arc 34"/>
          <p:cNvSpPr/>
          <p:nvPr/>
        </p:nvSpPr>
        <p:spPr>
          <a:xfrm rot="7990934">
            <a:off x="2790062" y="3786963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3095034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9842" y="1606216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90 &lt; h &lt;=180</a:t>
            </a:r>
          </a:p>
          <a:p>
            <a:pPr lvl="1"/>
            <a:r>
              <a:rPr lang="fr-FR" dirty="0"/>
              <a:t>a2=270-h   a1=180-h</a:t>
            </a:r>
          </a:p>
          <a:p>
            <a:pPr lvl="1"/>
            <a:r>
              <a:rPr lang="fr-FR" dirty="0"/>
              <a:t>e1=PF(a1)  e2= PB(a1)</a:t>
            </a:r>
          </a:p>
          <a:p>
            <a:pPr lvl="1"/>
            <a:r>
              <a:rPr lang="fr-FR" dirty="0"/>
              <a:t>e3=PB(a2)  a4=PF(a2)</a:t>
            </a:r>
          </a:p>
        </p:txBody>
      </p:sp>
      <p:sp>
        <p:nvSpPr>
          <p:cNvPr id="8" name="Espace réservé du texte 2"/>
          <p:cNvSpPr>
            <a:spLocks noGrp="1"/>
          </p:cNvSpPr>
          <p:nvPr>
            <p:ph type="body" idx="1"/>
          </p:nvPr>
        </p:nvSpPr>
        <p:spPr>
          <a:xfrm>
            <a:off x="4290449" y="1711493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0 &lt;= h &lt;=90</a:t>
            </a:r>
          </a:p>
          <a:p>
            <a:pPr lvl="1"/>
            <a:r>
              <a:rPr lang="fr-FR" dirty="0"/>
              <a:t>a2=90-h   a1=180-h</a:t>
            </a:r>
          </a:p>
          <a:p>
            <a:pPr lvl="1"/>
            <a:r>
              <a:rPr lang="fr-FR" dirty="0"/>
              <a:t>e1=PF(a1)  e2= PB(a1)</a:t>
            </a:r>
          </a:p>
          <a:p>
            <a:pPr lvl="1"/>
            <a:r>
              <a:rPr lang="fr-FR" dirty="0"/>
              <a:t>e3=PF(a2)  a4=PB(a2)</a:t>
            </a:r>
          </a:p>
        </p:txBody>
      </p:sp>
      <p:sp>
        <p:nvSpPr>
          <p:cNvPr id="9" name="Espace réservé du texte 2"/>
          <p:cNvSpPr>
            <a:spLocks noGrp="1"/>
          </p:cNvSpPr>
          <p:nvPr>
            <p:ph type="body" idx="1"/>
          </p:nvPr>
        </p:nvSpPr>
        <p:spPr>
          <a:xfrm>
            <a:off x="554644" y="3651585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180 &lt; h &lt;=270</a:t>
            </a:r>
          </a:p>
          <a:p>
            <a:pPr lvl="1"/>
            <a:r>
              <a:rPr lang="fr-FR" dirty="0"/>
              <a:t>a1=360-h   a2=270-h</a:t>
            </a:r>
          </a:p>
          <a:p>
            <a:pPr lvl="1"/>
            <a:r>
              <a:rPr lang="fr-FR" dirty="0"/>
              <a:t>e1=PB(a1)  e2= PF(a1)</a:t>
            </a:r>
          </a:p>
          <a:p>
            <a:pPr lvl="1"/>
            <a:r>
              <a:rPr lang="fr-FR" dirty="0"/>
              <a:t>e3=PB(a2)  a4=PF(a2)</a:t>
            </a:r>
          </a:p>
        </p:txBody>
      </p:sp>
      <p:sp>
        <p:nvSpPr>
          <p:cNvPr id="10" name="Espace réservé du texte 2"/>
          <p:cNvSpPr>
            <a:spLocks noGrp="1"/>
          </p:cNvSpPr>
          <p:nvPr>
            <p:ph type="body" idx="1"/>
          </p:nvPr>
        </p:nvSpPr>
        <p:spPr>
          <a:xfrm>
            <a:off x="4290448" y="3771902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270 &lt; h &lt;360</a:t>
            </a:r>
          </a:p>
          <a:p>
            <a:pPr lvl="1"/>
            <a:r>
              <a:rPr lang="fr-FR" dirty="0"/>
              <a:t>a2=450-h   a1=360-h</a:t>
            </a:r>
          </a:p>
          <a:p>
            <a:pPr lvl="1"/>
            <a:r>
              <a:rPr lang="fr-FR" dirty="0"/>
              <a:t>e1=PB(a1)  e2= PF(a1)</a:t>
            </a:r>
          </a:p>
          <a:p>
            <a:pPr lvl="1"/>
            <a:r>
              <a:rPr lang="fr-FR" dirty="0"/>
              <a:t>e3=PF(a2)  a4=PB(a2)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2590800" y="1095375"/>
            <a:ext cx="125540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00" b="1" dirty="0"/>
              <a:t>Ping Echo</a:t>
            </a:r>
            <a:endParaRPr lang="en-GB" sz="2100" b="1" dirty="0"/>
          </a:p>
        </p:txBody>
      </p:sp>
    </p:spTree>
    <p:extLst>
      <p:ext uri="{BB962C8B-B14F-4D97-AF65-F5344CB8AC3E}">
        <p14:creationId xmlns:p14="http://schemas.microsoft.com/office/powerpoint/2010/main" val="6577666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70839" y="245160"/>
            <a:ext cx="5969155" cy="413332"/>
          </a:xfrm>
        </p:spPr>
        <p:txBody>
          <a:bodyPr>
            <a:noAutofit/>
          </a:bodyPr>
          <a:lstStyle/>
          <a:p>
            <a:r>
              <a:rPr lang="fr-FR" sz="3600" dirty="0"/>
              <a:t>Rotations</a:t>
            </a:r>
            <a:endParaRPr lang="en-GB" sz="3600" dirty="0"/>
          </a:p>
        </p:txBody>
      </p:sp>
      <p:grpSp>
        <p:nvGrpSpPr>
          <p:cNvPr id="27" name="Groupe 26"/>
          <p:cNvGrpSpPr/>
          <p:nvPr/>
        </p:nvGrpSpPr>
        <p:grpSpPr>
          <a:xfrm rot="19928297">
            <a:off x="3209705" y="1366323"/>
            <a:ext cx="4396197" cy="3043158"/>
            <a:chOff x="2713158" y="2766577"/>
            <a:chExt cx="2506914" cy="1327063"/>
          </a:xfrm>
        </p:grpSpPr>
        <p:sp>
          <p:nvSpPr>
            <p:cNvPr id="4" name="Rectangle 3"/>
            <p:cNvSpPr/>
            <p:nvPr/>
          </p:nvSpPr>
          <p:spPr>
            <a:xfrm>
              <a:off x="2771800" y="2996952"/>
              <a:ext cx="2448272" cy="86409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1200" dirty="0"/>
            </a:p>
          </p:txBody>
        </p:sp>
        <p:sp>
          <p:nvSpPr>
            <p:cNvPr id="5" name="Ellipse 4"/>
            <p:cNvSpPr/>
            <p:nvPr/>
          </p:nvSpPr>
          <p:spPr>
            <a:xfrm>
              <a:off x="2713158" y="2766577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Ellipse 7"/>
            <p:cNvSpPr/>
            <p:nvPr/>
          </p:nvSpPr>
          <p:spPr>
            <a:xfrm>
              <a:off x="2720460" y="3877616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2734262" y="3450507"/>
              <a:ext cx="4523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Back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Connecteur droit avec flèche 14"/>
            <p:cNvCxnSpPr/>
            <p:nvPr/>
          </p:nvCxnSpPr>
          <p:spPr>
            <a:xfrm flipV="1">
              <a:off x="3300960" y="3440650"/>
              <a:ext cx="1919112" cy="6352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ZoneTexte 18"/>
            <p:cNvSpPr txBox="1"/>
            <p:nvPr/>
          </p:nvSpPr>
          <p:spPr>
            <a:xfrm>
              <a:off x="4716016" y="344065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Front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22" name="Connecteur droit avec flèche 21"/>
            <p:cNvCxnSpPr/>
            <p:nvPr/>
          </p:nvCxnSpPr>
          <p:spPr>
            <a:xfrm flipH="1" flipV="1">
              <a:off x="3302194" y="2996952"/>
              <a:ext cx="2097" cy="445671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Connecteur droit avec flèche 28"/>
          <p:cNvCxnSpPr/>
          <p:nvPr/>
        </p:nvCxnSpPr>
        <p:spPr>
          <a:xfrm flipV="1">
            <a:off x="1835696" y="1268760"/>
            <a:ext cx="0" cy="4104456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1835696" y="5373216"/>
            <a:ext cx="5472608" cy="0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6804248" y="5387156"/>
            <a:ext cx="70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 axis</a:t>
            </a:r>
            <a:endParaRPr lang="en-GB" dirty="0"/>
          </a:p>
        </p:txBody>
      </p:sp>
      <p:sp>
        <p:nvSpPr>
          <p:cNvPr id="38" name="ZoneTexte 37"/>
          <p:cNvSpPr txBox="1"/>
          <p:nvPr/>
        </p:nvSpPr>
        <p:spPr>
          <a:xfrm>
            <a:off x="1191165" y="1264964"/>
            <a:ext cx="7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 axis</a:t>
            </a:r>
            <a:endParaRPr lang="en-GB" dirty="0"/>
          </a:p>
        </p:txBody>
      </p:sp>
      <p:sp>
        <p:nvSpPr>
          <p:cNvPr id="39" name="Rectangle 38"/>
          <p:cNvSpPr/>
          <p:nvPr/>
        </p:nvSpPr>
        <p:spPr>
          <a:xfrm>
            <a:off x="1835696" y="472514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2627784" y="4725143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>
            <a:off x="1840097" y="406532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2627784" y="407229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2" name="Connecteur droit 51"/>
          <p:cNvCxnSpPr/>
          <p:nvPr/>
        </p:nvCxnSpPr>
        <p:spPr>
          <a:xfrm flipH="1">
            <a:off x="4386713" y="3644585"/>
            <a:ext cx="15044" cy="173851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ZoneTexte 53"/>
          <p:cNvSpPr txBox="1"/>
          <p:nvPr/>
        </p:nvSpPr>
        <p:spPr>
          <a:xfrm>
            <a:off x="4246188" y="5376509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x_r</a:t>
            </a:r>
            <a:endParaRPr lang="en-GB" dirty="0"/>
          </a:p>
        </p:txBody>
      </p:sp>
      <p:cxnSp>
        <p:nvCxnSpPr>
          <p:cNvPr id="55" name="Connecteur droit 54"/>
          <p:cNvCxnSpPr>
            <a:cxnSpLocks/>
            <a:stCxn id="43" idx="2"/>
          </p:cNvCxnSpPr>
          <p:nvPr/>
        </p:nvCxnSpPr>
        <p:spPr>
          <a:xfrm flipH="1">
            <a:off x="1846276" y="3429077"/>
            <a:ext cx="2395832" cy="3969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859016" y="3170510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y_r</a:t>
            </a:r>
            <a:endParaRPr lang="en-GB" dirty="0"/>
          </a:p>
        </p:txBody>
      </p:sp>
      <p:sp>
        <p:nvSpPr>
          <p:cNvPr id="3" name="Ellipse 2"/>
          <p:cNvSpPr/>
          <p:nvPr/>
        </p:nvSpPr>
        <p:spPr>
          <a:xfrm>
            <a:off x="3803140" y="3513681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3" name="Ellipse 42"/>
          <p:cNvSpPr/>
          <p:nvPr/>
        </p:nvSpPr>
        <p:spPr>
          <a:xfrm>
            <a:off x="4242108" y="3292043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P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45" name="Connecteur droit 44"/>
          <p:cNvCxnSpPr>
            <a:cxnSpLocks/>
          </p:cNvCxnSpPr>
          <p:nvPr/>
        </p:nvCxnSpPr>
        <p:spPr>
          <a:xfrm flipH="1">
            <a:off x="3934022" y="3803999"/>
            <a:ext cx="15044" cy="1607467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cxnSpLocks/>
            <a:stCxn id="3" idx="2"/>
          </p:cNvCxnSpPr>
          <p:nvPr/>
        </p:nvCxnSpPr>
        <p:spPr>
          <a:xfrm flipH="1">
            <a:off x="1819350" y="3650715"/>
            <a:ext cx="1983790" cy="3585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880918" y="3459137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y_c</a:t>
            </a:r>
            <a:endParaRPr lang="en-GB" dirty="0"/>
          </a:p>
        </p:txBody>
      </p:sp>
      <p:sp>
        <p:nvSpPr>
          <p:cNvPr id="53" name="ZoneTexte 52"/>
          <p:cNvSpPr txBox="1"/>
          <p:nvPr/>
        </p:nvSpPr>
        <p:spPr>
          <a:xfrm>
            <a:off x="3039091" y="5369592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x_c</a:t>
            </a:r>
            <a:endParaRPr lang="en-GB" dirty="0"/>
          </a:p>
        </p:txBody>
      </p:sp>
      <p:cxnSp>
        <p:nvCxnSpPr>
          <p:cNvPr id="56" name="Connecteur droit 55"/>
          <p:cNvCxnSpPr>
            <a:cxnSpLocks/>
          </p:cNvCxnSpPr>
          <p:nvPr/>
        </p:nvCxnSpPr>
        <p:spPr>
          <a:xfrm flipH="1">
            <a:off x="4589468" y="3410627"/>
            <a:ext cx="2214780" cy="41373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cxnSpLocks/>
          </p:cNvCxnSpPr>
          <p:nvPr/>
        </p:nvCxnSpPr>
        <p:spPr>
          <a:xfrm flipH="1">
            <a:off x="3949066" y="377749"/>
            <a:ext cx="1949717" cy="3263376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stealth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/>
          <p:cNvCxnSpPr>
            <a:cxnSpLocks/>
          </p:cNvCxnSpPr>
          <p:nvPr/>
        </p:nvCxnSpPr>
        <p:spPr>
          <a:xfrm flipH="1">
            <a:off x="4045553" y="3639634"/>
            <a:ext cx="2214780" cy="41373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llipse 59"/>
          <p:cNvSpPr/>
          <p:nvPr/>
        </p:nvSpPr>
        <p:spPr>
          <a:xfrm>
            <a:off x="4028809" y="3097518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P'</a:t>
            </a:r>
            <a:endParaRPr lang="en-GB" dirty="0"/>
          </a:p>
        </p:txBody>
      </p:sp>
      <p:sp>
        <p:nvSpPr>
          <p:cNvPr id="24" name="ZoneTexte 23"/>
          <p:cNvSpPr txBox="1"/>
          <p:nvPr/>
        </p:nvSpPr>
        <p:spPr>
          <a:xfrm>
            <a:off x="4022145" y="3074024"/>
            <a:ext cx="366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P’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12712" y="5467896"/>
            <a:ext cx="33019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P: position initiale du robot</a:t>
            </a:r>
          </a:p>
          <a:p>
            <a:r>
              <a:rPr lang="fr-FR" sz="1400" dirty="0"/>
              <a:t>P’: position après rotation du robot</a:t>
            </a:r>
          </a:p>
          <a:p>
            <a:r>
              <a:rPr lang="fr-FR" sz="1400" dirty="0"/>
              <a:t>C: centre de rotation</a:t>
            </a:r>
          </a:p>
          <a:p>
            <a:r>
              <a:rPr lang="fr-FR" sz="1400" dirty="0"/>
              <a:t>H: </a:t>
            </a:r>
            <a:r>
              <a:rPr lang="fr-FR" sz="1400" dirty="0" err="1"/>
              <a:t>heading</a:t>
            </a:r>
            <a:r>
              <a:rPr lang="fr-FR" sz="1400" dirty="0"/>
              <a:t> initial</a:t>
            </a:r>
          </a:p>
          <a:p>
            <a:r>
              <a:rPr lang="fr-FR" sz="1400" dirty="0"/>
              <a:t>T: cible position robot</a:t>
            </a:r>
          </a:p>
          <a:p>
            <a:r>
              <a:rPr lang="fr-FR" sz="1400" dirty="0"/>
              <a:t>A: rotation pour atteindre la cible</a:t>
            </a:r>
            <a:endParaRPr lang="en-GB" sz="1400" dirty="0"/>
          </a:p>
        </p:txBody>
      </p:sp>
      <p:sp>
        <p:nvSpPr>
          <p:cNvPr id="62" name="Ellipse 61"/>
          <p:cNvSpPr/>
          <p:nvPr/>
        </p:nvSpPr>
        <p:spPr>
          <a:xfrm>
            <a:off x="5903105" y="48879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T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8" name="Arc 27"/>
          <p:cNvSpPr/>
          <p:nvPr/>
        </p:nvSpPr>
        <p:spPr>
          <a:xfrm>
            <a:off x="3710380" y="2488867"/>
            <a:ext cx="1869732" cy="1455466"/>
          </a:xfrm>
          <a:prstGeom prst="arc">
            <a:avLst>
              <a:gd name="adj1" fmla="val 16200000"/>
              <a:gd name="adj2" fmla="val 61718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ZoneTexte 29"/>
          <p:cNvSpPr txBox="1"/>
          <p:nvPr/>
        </p:nvSpPr>
        <p:spPr>
          <a:xfrm>
            <a:off x="5526934" y="286521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A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6" name="Arc 65"/>
          <p:cNvSpPr/>
          <p:nvPr/>
        </p:nvSpPr>
        <p:spPr>
          <a:xfrm>
            <a:off x="4956904" y="2647016"/>
            <a:ext cx="1687358" cy="1455466"/>
          </a:xfrm>
          <a:prstGeom prst="arc">
            <a:avLst>
              <a:gd name="adj1" fmla="val 16821399"/>
              <a:gd name="adj2" fmla="val 21382559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ZoneTexte 30"/>
          <p:cNvSpPr txBox="1"/>
          <p:nvPr/>
        </p:nvSpPr>
        <p:spPr>
          <a:xfrm>
            <a:off x="6394396" y="266995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H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4318019" y="6309320"/>
            <a:ext cx="2336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S: distance entre C et 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19277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Rotation calculs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400" dirty="0"/>
              <a:t>Coordonnées: C (</a:t>
            </a:r>
            <a:r>
              <a:rPr lang="fr-FR" sz="2400" dirty="0" err="1"/>
              <a:t>x_c,y_c</a:t>
            </a:r>
            <a:r>
              <a:rPr lang="fr-FR" sz="2400" dirty="0"/>
              <a:t>) P (</a:t>
            </a:r>
            <a:r>
              <a:rPr lang="fr-FR" sz="2400" dirty="0" err="1"/>
              <a:t>x_p,y_p</a:t>
            </a:r>
            <a:r>
              <a:rPr lang="fr-FR" sz="2400" dirty="0"/>
              <a:t>) P’ (x_p’,</a:t>
            </a:r>
            <a:r>
              <a:rPr lang="fr-FR" sz="2400" dirty="0" err="1"/>
              <a:t>y_p</a:t>
            </a:r>
            <a:r>
              <a:rPr lang="fr-FR" sz="2400" dirty="0"/>
              <a:t>’) T(</a:t>
            </a:r>
            <a:r>
              <a:rPr lang="fr-FR" sz="2400" dirty="0" err="1"/>
              <a:t>x_t,y_t</a:t>
            </a:r>
            <a:r>
              <a:rPr lang="fr-FR" sz="2400" dirty="0"/>
              <a:t>)</a:t>
            </a:r>
          </a:p>
          <a:p>
            <a:r>
              <a:rPr lang="fr-FR" sz="2400" dirty="0" err="1"/>
              <a:t>x_c</a:t>
            </a:r>
            <a:r>
              <a:rPr lang="fr-FR" sz="2400" dirty="0"/>
              <a:t> = </a:t>
            </a:r>
            <a:r>
              <a:rPr lang="fr-FR" sz="2400" dirty="0" err="1"/>
              <a:t>x_p</a:t>
            </a:r>
            <a:r>
              <a:rPr lang="fr-FR" sz="2400" dirty="0"/>
              <a:t>-S*cos(H)    </a:t>
            </a:r>
            <a:r>
              <a:rPr lang="fr-FR" sz="2400" dirty="0" err="1"/>
              <a:t>Y_c</a:t>
            </a:r>
            <a:r>
              <a:rPr lang="fr-FR" sz="2400" dirty="0"/>
              <a:t> = </a:t>
            </a:r>
            <a:r>
              <a:rPr lang="fr-FR" sz="2400" dirty="0" err="1"/>
              <a:t>y_p</a:t>
            </a:r>
            <a:r>
              <a:rPr lang="fr-FR" sz="2400" dirty="0"/>
              <a:t>-S*sin(H)</a:t>
            </a:r>
          </a:p>
          <a:p>
            <a:r>
              <a:rPr lang="fr-FR" sz="2400" dirty="0"/>
              <a:t>A=</a:t>
            </a:r>
            <a:r>
              <a:rPr lang="fr-FR" sz="2400" dirty="0" err="1"/>
              <a:t>atan</a:t>
            </a:r>
            <a:r>
              <a:rPr lang="fr-FR" sz="2400" dirty="0"/>
              <a:t>((</a:t>
            </a:r>
            <a:r>
              <a:rPr lang="fr-FR" sz="2400" dirty="0" err="1"/>
              <a:t>y_t</a:t>
            </a:r>
            <a:r>
              <a:rPr lang="fr-FR" sz="2400" dirty="0"/>
              <a:t> - </a:t>
            </a:r>
            <a:r>
              <a:rPr lang="fr-FR" sz="2400" dirty="0" err="1"/>
              <a:t>y_c</a:t>
            </a:r>
            <a:r>
              <a:rPr lang="fr-FR" sz="2400" dirty="0"/>
              <a:t>)/(</a:t>
            </a:r>
            <a:r>
              <a:rPr lang="fr-FR" sz="2400" dirty="0" err="1"/>
              <a:t>x_t</a:t>
            </a:r>
            <a:r>
              <a:rPr lang="fr-FR" sz="2400" dirty="0"/>
              <a:t> – </a:t>
            </a:r>
            <a:r>
              <a:rPr lang="fr-FR" sz="2400" dirty="0" err="1"/>
              <a:t>x_c</a:t>
            </a:r>
            <a:r>
              <a:rPr lang="fr-FR" sz="2400" dirty="0"/>
              <a:t>))</a:t>
            </a:r>
          </a:p>
          <a:p>
            <a:r>
              <a:rPr lang="fr-FR" sz="2400" dirty="0"/>
              <a:t>D=racine( (</a:t>
            </a:r>
            <a:r>
              <a:rPr lang="fr-FR" sz="2400" dirty="0" err="1"/>
              <a:t>x_t-x_p</a:t>
            </a:r>
            <a:r>
              <a:rPr lang="fr-FR" sz="2400" dirty="0"/>
              <a:t>’)^2 + (</a:t>
            </a:r>
            <a:r>
              <a:rPr lang="fr-FR" sz="2400" dirty="0" err="1"/>
              <a:t>y_t-y_p</a:t>
            </a:r>
            <a:r>
              <a:rPr lang="fr-FR" sz="2400" dirty="0"/>
              <a:t>’)^2)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1112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7" name="Picture 3" descr="C:\Users\jean\Pictures\2016-07-11\_SAM635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113877"/>
            <a:ext cx="10081120" cy="672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092280" y="286172"/>
            <a:ext cx="1440160" cy="504056"/>
          </a:xfrm>
          <a:prstGeom prst="wedgeRectCallout">
            <a:avLst>
              <a:gd name="adj1" fmla="val -160982"/>
              <a:gd name="adj2" fmla="val 11780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Echo system</a:t>
            </a:r>
          </a:p>
        </p:txBody>
      </p:sp>
      <p:sp>
        <p:nvSpPr>
          <p:cNvPr id="7" name="Rectangle 6"/>
          <p:cNvSpPr/>
          <p:nvPr/>
        </p:nvSpPr>
        <p:spPr>
          <a:xfrm>
            <a:off x="7387559" y="4799930"/>
            <a:ext cx="1728192" cy="504056"/>
          </a:xfrm>
          <a:prstGeom prst="wedgeRectCallout">
            <a:avLst>
              <a:gd name="adj1" fmla="val -117105"/>
              <a:gd name="adj2" fmla="val 9126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Moving</a:t>
            </a:r>
            <a:r>
              <a:rPr lang="fr-FR" dirty="0"/>
              <a:t> system</a:t>
            </a:r>
          </a:p>
        </p:txBody>
      </p:sp>
      <p:sp>
        <p:nvSpPr>
          <p:cNvPr id="6" name="Ellipse 5"/>
          <p:cNvSpPr/>
          <p:nvPr/>
        </p:nvSpPr>
        <p:spPr>
          <a:xfrm>
            <a:off x="1403648" y="5051958"/>
            <a:ext cx="5040560" cy="1743565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3275856" y="332657"/>
            <a:ext cx="2232248" cy="151216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1835697" y="2420888"/>
            <a:ext cx="4610164" cy="2520280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7703593" y="2168860"/>
            <a:ext cx="1440160" cy="504056"/>
          </a:xfrm>
          <a:prstGeom prst="wedgeRectCallout">
            <a:avLst>
              <a:gd name="adj1" fmla="val -160982"/>
              <a:gd name="adj2" fmla="val 11780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Electronic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1557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ean\Pictures\2016-07-11\_SAM635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3869" y="22397"/>
            <a:ext cx="10405156" cy="693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314392" y="5444275"/>
            <a:ext cx="1957543" cy="688754"/>
          </a:xfrm>
          <a:prstGeom prst="wedgeRectCallout">
            <a:avLst>
              <a:gd name="adj1" fmla="val -94889"/>
              <a:gd name="adj2" fmla="val 1035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Wheel control system</a:t>
            </a:r>
          </a:p>
        </p:txBody>
      </p:sp>
      <p:sp>
        <p:nvSpPr>
          <p:cNvPr id="4" name="Ellipse 3"/>
          <p:cNvSpPr/>
          <p:nvPr/>
        </p:nvSpPr>
        <p:spPr>
          <a:xfrm>
            <a:off x="1763688" y="5051959"/>
            <a:ext cx="4680520" cy="1473386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42990" y="4782533"/>
            <a:ext cx="1728192" cy="504056"/>
          </a:xfrm>
          <a:prstGeom prst="wedgeRectCallout">
            <a:avLst>
              <a:gd name="adj1" fmla="val 126155"/>
              <a:gd name="adj2" fmla="val -10121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</a:t>
            </a:r>
            <a:r>
              <a:rPr lang="fr-FR" dirty="0" err="1"/>
              <a:t>controler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331572" y="404664"/>
            <a:ext cx="1728192" cy="504056"/>
          </a:xfrm>
          <a:prstGeom prst="wedgeRectCallout">
            <a:avLst>
              <a:gd name="adj1" fmla="val 158885"/>
              <a:gd name="adj2" fmla="val 46292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Robot LED</a:t>
            </a:r>
          </a:p>
        </p:txBody>
      </p:sp>
      <p:sp>
        <p:nvSpPr>
          <p:cNvPr id="8" name="Ellipse 7"/>
          <p:cNvSpPr/>
          <p:nvPr/>
        </p:nvSpPr>
        <p:spPr>
          <a:xfrm>
            <a:off x="3054683" y="3846263"/>
            <a:ext cx="1602178" cy="953667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35496" y="3490782"/>
            <a:ext cx="1728192" cy="504056"/>
          </a:xfrm>
          <a:prstGeom prst="wedgeRectCallout">
            <a:avLst>
              <a:gd name="adj1" fmla="val 186631"/>
              <a:gd name="adj2" fmla="val -11890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Network  LED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7429068" y="891392"/>
            <a:ext cx="1728192" cy="504056"/>
          </a:xfrm>
          <a:prstGeom prst="wedgeRectCallout">
            <a:avLst>
              <a:gd name="adj1" fmla="val -196004"/>
              <a:gd name="adj2" fmla="val 38549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Motion  LED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236296" y="2060848"/>
            <a:ext cx="1728192" cy="504056"/>
          </a:xfrm>
          <a:prstGeom prst="wedgeRectCallout">
            <a:avLst>
              <a:gd name="adj1" fmla="val -176646"/>
              <a:gd name="adj2" fmla="val 16205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Electronic</a:t>
            </a:r>
            <a:r>
              <a:rPr lang="fr-FR" dirty="0"/>
              <a:t> Power LED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496" y="1401128"/>
            <a:ext cx="1728192" cy="504056"/>
          </a:xfrm>
          <a:prstGeom prst="wedgeRectCallout">
            <a:avLst>
              <a:gd name="adj1" fmla="val 94828"/>
              <a:gd name="adj2" fmla="val 18036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Voltage </a:t>
            </a:r>
            <a:r>
              <a:rPr lang="fr-FR" dirty="0" err="1"/>
              <a:t>Regulator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0915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jean\Pictures\2016-07-11\_SAM635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500" y="0"/>
            <a:ext cx="10436088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95536" y="1700808"/>
            <a:ext cx="2016224" cy="504056"/>
          </a:xfrm>
          <a:prstGeom prst="wedgeRectCallout">
            <a:avLst>
              <a:gd name="adj1" fmla="val 88843"/>
              <a:gd name="adj2" fmla="val 36392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Electronic</a:t>
            </a:r>
            <a:r>
              <a:rPr lang="fr-FR" dirty="0"/>
              <a:t> </a:t>
            </a:r>
            <a:r>
              <a:rPr lang="fr-FR" dirty="0" err="1"/>
              <a:t>Battery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7163338" y="3140968"/>
            <a:ext cx="2016224" cy="504056"/>
          </a:xfrm>
          <a:prstGeom prst="wedgeRectCallout">
            <a:avLst>
              <a:gd name="adj1" fmla="val -150638"/>
              <a:gd name="adj2" fmla="val 28870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Batteries</a:t>
            </a:r>
          </a:p>
        </p:txBody>
      </p:sp>
      <p:sp>
        <p:nvSpPr>
          <p:cNvPr id="5" name="Rectangle 4"/>
          <p:cNvSpPr/>
          <p:nvPr/>
        </p:nvSpPr>
        <p:spPr>
          <a:xfrm>
            <a:off x="153553" y="5162521"/>
            <a:ext cx="2016224" cy="504056"/>
          </a:xfrm>
          <a:prstGeom prst="wedgeRectCallout">
            <a:avLst>
              <a:gd name="adj1" fmla="val 73910"/>
              <a:gd name="adj2" fmla="val 11835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Chain-</a:t>
            </a:r>
            <a:r>
              <a:rPr lang="fr-FR" dirty="0" err="1"/>
              <a:t>adjuster</a:t>
            </a:r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2627784" y="4680358"/>
            <a:ext cx="2952328" cy="2277034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79512" y="4005064"/>
            <a:ext cx="2016224" cy="504056"/>
          </a:xfrm>
          <a:prstGeom prst="wedgeRectCallout">
            <a:avLst>
              <a:gd name="adj1" fmla="val 77782"/>
              <a:gd name="adj2" fmla="val 10951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7524328" y="548680"/>
            <a:ext cx="1944216" cy="504056"/>
          </a:xfrm>
          <a:prstGeom prst="wedgeRectCallout">
            <a:avLst>
              <a:gd name="adj1" fmla="val -156097"/>
              <a:gd name="adj2" fmla="val 3675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Servo-motor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6709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jean\Pictures\2016-07-11\_SAM636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3042" y="-243409"/>
            <a:ext cx="10731586" cy="715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lipse 2"/>
          <p:cNvSpPr/>
          <p:nvPr/>
        </p:nvSpPr>
        <p:spPr>
          <a:xfrm>
            <a:off x="2771800" y="4780705"/>
            <a:ext cx="1914364" cy="1744639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107504" y="4707165"/>
            <a:ext cx="2016224" cy="504056"/>
          </a:xfrm>
          <a:prstGeom prst="wedgeRectCallout">
            <a:avLst>
              <a:gd name="adj1" fmla="val 83312"/>
              <a:gd name="adj2" fmla="val 10287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Power </a:t>
            </a:r>
            <a:r>
              <a:rPr lang="fr-FR" dirty="0" err="1"/>
              <a:t>regulators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-108520" y="6273316"/>
            <a:ext cx="2016224" cy="504056"/>
          </a:xfrm>
          <a:prstGeom prst="wedgeRectCallout">
            <a:avLst>
              <a:gd name="adj1" fmla="val 48468"/>
              <a:gd name="adj2" fmla="val -10729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Power On/Off</a:t>
            </a:r>
          </a:p>
        </p:txBody>
      </p:sp>
      <p:sp>
        <p:nvSpPr>
          <p:cNvPr id="7" name="Ellipse 6"/>
          <p:cNvSpPr/>
          <p:nvPr/>
        </p:nvSpPr>
        <p:spPr>
          <a:xfrm>
            <a:off x="4499992" y="4653136"/>
            <a:ext cx="1770348" cy="187220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6732240" y="5015669"/>
            <a:ext cx="2016224" cy="429555"/>
          </a:xfrm>
          <a:prstGeom prst="wedgeRectCallout">
            <a:avLst>
              <a:gd name="adj1" fmla="val -72656"/>
              <a:gd name="adj2" fmla="val 8379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Gateway</a:t>
            </a:r>
          </a:p>
        </p:txBody>
      </p:sp>
      <p:sp>
        <p:nvSpPr>
          <p:cNvPr id="10" name="Ellipse 9"/>
          <p:cNvSpPr/>
          <p:nvPr/>
        </p:nvSpPr>
        <p:spPr>
          <a:xfrm>
            <a:off x="2332402" y="980728"/>
            <a:ext cx="3319717" cy="187220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0" y="429555"/>
            <a:ext cx="2016224" cy="429555"/>
          </a:xfrm>
          <a:prstGeom prst="wedgeRectCallout">
            <a:avLst>
              <a:gd name="adj1" fmla="val 74449"/>
              <a:gd name="adj2" fmla="val 21521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</a:t>
            </a:r>
            <a:r>
              <a:rPr lang="fr-FR" dirty="0" err="1"/>
              <a:t>ATMega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5842876" y="4399502"/>
            <a:ext cx="2592288" cy="404664"/>
          </a:xfrm>
          <a:prstGeom prst="wedgeRectCallout">
            <a:avLst>
              <a:gd name="adj1" fmla="val -58492"/>
              <a:gd name="adj2" fmla="val 29487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power </a:t>
            </a:r>
            <a:r>
              <a:rPr lang="fr-FR" dirty="0" err="1"/>
              <a:t>relay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2200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jean\Pictures\2016-07-11\_SAM636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2656" y="-507437"/>
            <a:ext cx="11413268" cy="760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3528" y="4760242"/>
            <a:ext cx="1872208" cy="396950"/>
          </a:xfrm>
          <a:prstGeom prst="wedgeRectCallout">
            <a:avLst>
              <a:gd name="adj1" fmla="val 195374"/>
              <a:gd name="adj2" fmla="val -13522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5v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179512" y="3327146"/>
            <a:ext cx="1872208" cy="391908"/>
          </a:xfrm>
          <a:prstGeom prst="wedgeRectCallout">
            <a:avLst>
              <a:gd name="adj1" fmla="val 197206"/>
              <a:gd name="adj2" fmla="val -16603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9v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7020272" y="1270706"/>
            <a:ext cx="1860836" cy="404664"/>
          </a:xfrm>
          <a:prstGeom prst="wedgeRectCallout">
            <a:avLst>
              <a:gd name="adj1" fmla="val -51500"/>
              <a:gd name="adj2" fmla="val 14131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</a:t>
            </a:r>
          </a:p>
        </p:txBody>
      </p:sp>
      <p:sp>
        <p:nvSpPr>
          <p:cNvPr id="7" name="Ellipse 6"/>
          <p:cNvSpPr/>
          <p:nvPr/>
        </p:nvSpPr>
        <p:spPr>
          <a:xfrm>
            <a:off x="5614620" y="1988840"/>
            <a:ext cx="2520280" cy="187220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051720" y="1270706"/>
            <a:ext cx="2232248" cy="404664"/>
          </a:xfrm>
          <a:prstGeom prst="wedgeRectCallout">
            <a:avLst>
              <a:gd name="adj1" fmla="val 61356"/>
              <a:gd name="adj2" fmla="val -16456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Connection LED</a:t>
            </a:r>
          </a:p>
        </p:txBody>
      </p:sp>
      <p:sp>
        <p:nvSpPr>
          <p:cNvPr id="9" name="Rectangle 8"/>
          <p:cNvSpPr/>
          <p:nvPr/>
        </p:nvSpPr>
        <p:spPr>
          <a:xfrm>
            <a:off x="1565464" y="6427481"/>
            <a:ext cx="2223864" cy="396950"/>
          </a:xfrm>
          <a:prstGeom prst="wedgeRectCallout">
            <a:avLst>
              <a:gd name="adj1" fmla="val 180937"/>
              <a:gd name="adj2" fmla="val -44985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Network trace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7407352" y="4939496"/>
            <a:ext cx="2016224" cy="202332"/>
          </a:xfrm>
          <a:prstGeom prst="wedgeRectCallout">
            <a:avLst>
              <a:gd name="adj1" fmla="val 8814"/>
              <a:gd name="adj2" fmla="val -23345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 LED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5220072" y="6285284"/>
            <a:ext cx="2592288" cy="404664"/>
          </a:xfrm>
          <a:prstGeom prst="wedgeRectCallout">
            <a:avLst>
              <a:gd name="adj1" fmla="val -14185"/>
              <a:gd name="adj2" fmla="val -19011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Serial </a:t>
            </a:r>
            <a:r>
              <a:rPr lang="fr-FR" dirty="0" err="1"/>
              <a:t>receive</a:t>
            </a:r>
            <a:r>
              <a:rPr lang="fr-FR" dirty="0"/>
              <a:t>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6516216" y="5602932"/>
            <a:ext cx="2592288" cy="404664"/>
          </a:xfrm>
          <a:prstGeom prst="wedgeRectCallout">
            <a:avLst>
              <a:gd name="adj1" fmla="val 11195"/>
              <a:gd name="adj2" fmla="val -11847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Serial transmit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1197040" y="5549802"/>
            <a:ext cx="2592288" cy="404664"/>
          </a:xfrm>
          <a:prstGeom prst="wedgeRectCallout">
            <a:avLst>
              <a:gd name="adj1" fmla="val 95938"/>
              <a:gd name="adj2" fmla="val -23145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 </a:t>
            </a:r>
            <a:r>
              <a:rPr lang="fr-FR" dirty="0" err="1"/>
              <a:t>wire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7438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jean\Pictures\2016-07-11\_SAM637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3404" y="-194975"/>
            <a:ext cx="11161240" cy="744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940152" y="3717032"/>
            <a:ext cx="2736304" cy="432048"/>
          </a:xfrm>
          <a:prstGeom prst="wedgeRectCallout">
            <a:avLst>
              <a:gd name="adj1" fmla="val -44643"/>
              <a:gd name="adj2" fmla="val -7713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Unplug</a:t>
            </a:r>
            <a:r>
              <a:rPr lang="fr-FR" dirty="0"/>
              <a:t> to </a:t>
            </a:r>
            <a:r>
              <a:rPr lang="fr-FR" dirty="0" err="1"/>
              <a:t>get</a:t>
            </a:r>
            <a:r>
              <a:rPr lang="fr-FR" dirty="0"/>
              <a:t> UDP trace</a:t>
            </a:r>
          </a:p>
        </p:txBody>
      </p:sp>
      <p:sp>
        <p:nvSpPr>
          <p:cNvPr id="5" name="Rectangle 4"/>
          <p:cNvSpPr/>
          <p:nvPr/>
        </p:nvSpPr>
        <p:spPr>
          <a:xfrm>
            <a:off x="683567" y="5982570"/>
            <a:ext cx="2114581" cy="216024"/>
          </a:xfrm>
          <a:prstGeom prst="wedgeRectCallout">
            <a:avLst>
              <a:gd name="adj1" fmla="val 54007"/>
              <a:gd name="adj2" fmla="val -48788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Serial TD</a:t>
            </a:r>
          </a:p>
        </p:txBody>
      </p:sp>
      <p:sp>
        <p:nvSpPr>
          <p:cNvPr id="6" name="Rectangle 5"/>
          <p:cNvSpPr/>
          <p:nvPr/>
        </p:nvSpPr>
        <p:spPr>
          <a:xfrm>
            <a:off x="-180528" y="3717031"/>
            <a:ext cx="2448272" cy="341353"/>
          </a:xfrm>
          <a:prstGeom prst="wedgeRectCallout">
            <a:avLst>
              <a:gd name="adj1" fmla="val 97243"/>
              <a:gd name="adj2" fmla="val -191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  Serial RD</a:t>
            </a:r>
          </a:p>
        </p:txBody>
      </p:sp>
      <p:sp>
        <p:nvSpPr>
          <p:cNvPr id="7" name="Rectangle 6"/>
          <p:cNvSpPr/>
          <p:nvPr/>
        </p:nvSpPr>
        <p:spPr>
          <a:xfrm>
            <a:off x="5508104" y="5805264"/>
            <a:ext cx="2448272" cy="341353"/>
          </a:xfrm>
          <a:prstGeom prst="wedgeRectCallout">
            <a:avLst>
              <a:gd name="adj1" fmla="val 97243"/>
              <a:gd name="adj2" fmla="val -191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  Serial RD</a:t>
            </a:r>
          </a:p>
        </p:txBody>
      </p:sp>
      <p:sp>
        <p:nvSpPr>
          <p:cNvPr id="8" name="Rectangle 7"/>
          <p:cNvSpPr/>
          <p:nvPr/>
        </p:nvSpPr>
        <p:spPr>
          <a:xfrm>
            <a:off x="683567" y="3184085"/>
            <a:ext cx="2114581" cy="341353"/>
          </a:xfrm>
          <a:prstGeom prst="wedgeRectCallout">
            <a:avLst>
              <a:gd name="adj1" fmla="val 103164"/>
              <a:gd name="adj2" fmla="val 895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LED </a:t>
            </a:r>
            <a:r>
              <a:rPr lang="fr-FR" dirty="0" err="1"/>
              <a:t>resistor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6588225" y="3068960"/>
            <a:ext cx="2088232" cy="456478"/>
          </a:xfrm>
          <a:prstGeom prst="wedgeRectCallout">
            <a:avLst>
              <a:gd name="adj1" fmla="val -121153"/>
              <a:gd name="adj2" fmla="val -2478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Pull down </a:t>
            </a:r>
            <a:r>
              <a:rPr lang="fr-FR" dirty="0" err="1"/>
              <a:t>resistor</a:t>
            </a:r>
            <a:endParaRPr lang="fr-FR" dirty="0"/>
          </a:p>
        </p:txBody>
      </p:sp>
      <p:sp>
        <p:nvSpPr>
          <p:cNvPr id="10" name="Ellipse 9"/>
          <p:cNvSpPr/>
          <p:nvPr/>
        </p:nvSpPr>
        <p:spPr>
          <a:xfrm>
            <a:off x="2483768" y="3951617"/>
            <a:ext cx="1296144" cy="1565615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43" y="5301208"/>
            <a:ext cx="2051577" cy="288032"/>
          </a:xfrm>
          <a:prstGeom prst="wedgeRectCallout">
            <a:avLst>
              <a:gd name="adj1" fmla="val 69689"/>
              <a:gd name="adj2" fmla="val -21946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Voltage </a:t>
            </a:r>
            <a:r>
              <a:rPr lang="fr-FR" dirty="0" err="1"/>
              <a:t>devider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5940152" y="2486673"/>
            <a:ext cx="2016224" cy="216024"/>
          </a:xfrm>
          <a:prstGeom prst="wedgeRectCallout">
            <a:avLst>
              <a:gd name="adj1" fmla="val -115684"/>
              <a:gd name="adj2" fmla="val 82842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PIN 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99592" y="2492896"/>
            <a:ext cx="2016224" cy="216024"/>
          </a:xfrm>
          <a:prstGeom prst="wedgeRectCallout">
            <a:avLst>
              <a:gd name="adj1" fmla="val 104993"/>
              <a:gd name="adj2" fmla="val 75616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PIN 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907704" y="6356750"/>
            <a:ext cx="2592288" cy="501250"/>
          </a:xfrm>
          <a:prstGeom prst="wedgeRectCallout">
            <a:avLst>
              <a:gd name="adj1" fmla="val 26023"/>
              <a:gd name="adj2" fmla="val -30987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Pull down </a:t>
            </a:r>
            <a:r>
              <a:rPr lang="fr-FR" dirty="0" err="1"/>
              <a:t>resistor</a:t>
            </a:r>
            <a:r>
              <a:rPr lang="fr-FR" dirty="0"/>
              <a:t> </a:t>
            </a:r>
          </a:p>
          <a:p>
            <a:pPr algn="ctr"/>
            <a:r>
              <a:rPr lang="fr-FR" dirty="0"/>
              <a:t>10k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57216" y="6559082"/>
            <a:ext cx="2291048" cy="298917"/>
          </a:xfrm>
          <a:prstGeom prst="wedgeRectCallout">
            <a:avLst>
              <a:gd name="adj1" fmla="val -61889"/>
              <a:gd name="adj2" fmla="val -5345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Pull down  </a:t>
            </a:r>
            <a:r>
              <a:rPr lang="fr-FR" dirty="0" err="1"/>
              <a:t>resistor</a:t>
            </a:r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6486817" y="5157003"/>
            <a:ext cx="1469559" cy="149458"/>
          </a:xfrm>
          <a:prstGeom prst="wedgeRectCallout">
            <a:avLst>
              <a:gd name="adj1" fmla="val -84409"/>
              <a:gd name="adj2" fmla="val 5859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volts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030433" y="1916832"/>
            <a:ext cx="1469559" cy="149458"/>
          </a:xfrm>
          <a:prstGeom prst="wedgeRectCallout">
            <a:avLst>
              <a:gd name="adj1" fmla="val 34725"/>
              <a:gd name="adj2" fmla="val 53610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volts</a:t>
            </a:r>
          </a:p>
        </p:txBody>
      </p:sp>
    </p:spTree>
    <p:extLst>
      <p:ext uri="{BB962C8B-B14F-4D97-AF65-F5344CB8AC3E}">
        <p14:creationId xmlns:p14="http://schemas.microsoft.com/office/powerpoint/2010/main" val="1518788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jean\Pictures\2016-07-11\_SAM64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6612" y="-182047"/>
            <a:ext cx="11233248" cy="748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477229" y="1052736"/>
            <a:ext cx="1469559" cy="149458"/>
          </a:xfrm>
          <a:prstGeom prst="wedgeRectCallout">
            <a:avLst>
              <a:gd name="adj1" fmla="val 84048"/>
              <a:gd name="adj2" fmla="val 44657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volts</a:t>
            </a:r>
          </a:p>
        </p:txBody>
      </p:sp>
      <p:sp>
        <p:nvSpPr>
          <p:cNvPr id="5" name="Ellipse 4"/>
          <p:cNvSpPr/>
          <p:nvPr/>
        </p:nvSpPr>
        <p:spPr>
          <a:xfrm>
            <a:off x="3477228" y="2476169"/>
            <a:ext cx="1714261" cy="1862927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3354877" y="4313675"/>
            <a:ext cx="1714261" cy="1862927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79512" y="1127465"/>
            <a:ext cx="2232248" cy="525275"/>
          </a:xfrm>
          <a:prstGeom prst="wedgeRectCallout">
            <a:avLst>
              <a:gd name="adj1" fmla="val 103663"/>
              <a:gd name="adj2" fmla="val 28486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encoder power switch system</a:t>
            </a:r>
          </a:p>
        </p:txBody>
      </p:sp>
      <p:sp>
        <p:nvSpPr>
          <p:cNvPr id="8" name="Rectangle 7"/>
          <p:cNvSpPr/>
          <p:nvPr/>
        </p:nvSpPr>
        <p:spPr>
          <a:xfrm>
            <a:off x="202308" y="5645500"/>
            <a:ext cx="2232248" cy="525275"/>
          </a:xfrm>
          <a:prstGeom prst="wedgeRectCallout">
            <a:avLst>
              <a:gd name="adj1" fmla="val 93173"/>
              <a:gd name="adj2" fmla="val -7391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Right encoder power switch system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9512" y="4313675"/>
            <a:ext cx="2232248" cy="525275"/>
          </a:xfrm>
          <a:prstGeom prst="wedgeRectCallout">
            <a:avLst>
              <a:gd name="adj1" fmla="val 83182"/>
              <a:gd name="adj2" fmla="val 13413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encoder power PIN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2453" y="2132856"/>
            <a:ext cx="2232248" cy="576064"/>
          </a:xfrm>
          <a:prstGeom prst="wedgeRectCallout">
            <a:avLst>
              <a:gd name="adj1" fmla="val 95171"/>
              <a:gd name="adj2" fmla="val 24826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encoder power</a:t>
            </a:r>
          </a:p>
        </p:txBody>
      </p:sp>
    </p:spTree>
    <p:extLst>
      <p:ext uri="{BB962C8B-B14F-4D97-AF65-F5344CB8AC3E}">
        <p14:creationId xmlns:p14="http://schemas.microsoft.com/office/powerpoint/2010/main" val="361492930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945</TotalTime>
  <Words>1057</Words>
  <Application>Microsoft Office PowerPoint</Application>
  <PresentationFormat>Affichage à l'écran (4:3)</PresentationFormat>
  <Paragraphs>304</Paragraphs>
  <Slides>29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2" baseType="lpstr">
      <vt:lpstr>Arial</vt:lpstr>
      <vt:lpstr>Calibri</vt:lpstr>
      <vt:lpstr>Thème Office</vt:lpstr>
      <vt:lpstr>ApeRobot</vt:lpstr>
      <vt:lpstr>HarDware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Software</vt:lpstr>
      <vt:lpstr>Software Architecture</vt:lpstr>
      <vt:lpstr>The WIFI UDP/Serial Gateway</vt:lpstr>
      <vt:lpstr>The Octave Main Functions</vt:lpstr>
      <vt:lpstr>The Octave Main Functions</vt:lpstr>
      <vt:lpstr>The Octave Main Functions</vt:lpstr>
      <vt:lpstr>Axis and heading</vt:lpstr>
      <vt:lpstr>Notes ping echo</vt:lpstr>
      <vt:lpstr>Notes ping echo</vt:lpstr>
      <vt:lpstr>Notes ping echo</vt:lpstr>
      <vt:lpstr>Notes ping echo</vt:lpstr>
      <vt:lpstr>Présentation PowerPoint</vt:lpstr>
      <vt:lpstr>Rotations</vt:lpstr>
      <vt:lpstr>Rotation calculs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ApeRobot</dc:title>
  <dc:creator>jean</dc:creator>
  <cp:lastModifiedBy>Jean Cuiller</cp:lastModifiedBy>
  <cp:revision>107</cp:revision>
  <dcterms:created xsi:type="dcterms:W3CDTF">2016-07-11T06:35:54Z</dcterms:created>
  <dcterms:modified xsi:type="dcterms:W3CDTF">2017-01-06T16:08:44Z</dcterms:modified>
</cp:coreProperties>
</file>